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7"/>
  </p:notesMasterIdLst>
  <p:sldIdLst>
    <p:sldId id="495" r:id="rId6"/>
    <p:sldId id="266" r:id="rId7"/>
    <p:sldId id="420" r:id="rId8"/>
    <p:sldId id="268" r:id="rId9"/>
    <p:sldId id="518" r:id="rId10"/>
    <p:sldId id="496" r:id="rId11"/>
    <p:sldId id="499" r:id="rId12"/>
    <p:sldId id="515" r:id="rId13"/>
    <p:sldId id="287" r:id="rId14"/>
    <p:sldId id="498" r:id="rId15"/>
    <p:sldId id="517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D1325-3DBB-4114-9955-072E465FE3B9}" type="datetimeFigureOut">
              <a:rPr lang="nb-NO" smtClean="0"/>
              <a:t>25.05.2021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61F1-B6C8-4387-84C7-B6BF95137F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19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Skal vi ha visjon, eller tilstrekkelig med fylkeskommunens visjon.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4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fjell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C59765E-396A-234B-B910-5C418AA3B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AA10382-91D6-1F45-B31F-DC26C0E6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56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859"/>
            <a:ext cx="10515600" cy="411814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D241DAB-ED64-774C-94BB-F3585F5A8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6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A10382-91D6-1F45-B31F-DC26C0E6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44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97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fjell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13CDEA7-A6EA-C94B-B60D-C197F160C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8542A02-608C-B54D-B632-1777F206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562" y="365125"/>
            <a:ext cx="634523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53839E-8B30-9841-B4F5-050AFBC098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08563" y="1787525"/>
            <a:ext cx="6345237" cy="41624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65124"/>
            <a:ext cx="3952875" cy="558482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0" name="Bilde 5">
            <a:extLst>
              <a:ext uri="{FF2B5EF4-FFF2-40B4-BE49-F238E27FC236}">
                <a16:creationId xmlns:a16="http://schemas.microsoft.com/office/drawing/2014/main" id="{82557B13-1942-424C-9152-DA974A072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542A02-608C-B54D-B632-1777F206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562" y="365125"/>
            <a:ext cx="634523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53839E-8B30-9841-B4F5-050AFBC098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08563" y="1787525"/>
            <a:ext cx="6345237" cy="41624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65124"/>
            <a:ext cx="3952875" cy="558482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8005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fjelltop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01382D4-24FD-7842-98CA-D1BEB7C3A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53839E-8B30-9841-B4F5-050AFBC098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787525"/>
            <a:ext cx="6345237" cy="41624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0925" y="365125"/>
            <a:ext cx="3952875" cy="558482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524534-A397-3B4F-AC32-90F14E1C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45237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5">
            <a:extLst>
              <a:ext uri="{FF2B5EF4-FFF2-40B4-BE49-F238E27FC236}">
                <a16:creationId xmlns:a16="http://schemas.microsoft.com/office/drawing/2014/main" id="{2069E08F-9177-4F9D-9FB4-55D0D54FA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9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53839E-8B30-9841-B4F5-050AFBC098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787525"/>
            <a:ext cx="6345237" cy="41624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0925" y="365125"/>
            <a:ext cx="3952875" cy="558482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524534-A397-3B4F-AC32-90F14E1C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4523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0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 fjell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0567592A-407D-D24B-B858-4008800EC6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4225492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994" y="4239202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765" y="4229966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512" y="3789218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994" y="3788929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474" y="3788928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223" y="79677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994" y="826655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474" y="822180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3" name="Bilde 5">
            <a:extLst>
              <a:ext uri="{FF2B5EF4-FFF2-40B4-BE49-F238E27FC236}">
                <a16:creationId xmlns:a16="http://schemas.microsoft.com/office/drawing/2014/main" id="{82324C10-B175-4BCF-9E2E-3D5AD501E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0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4225492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994" y="4239202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765" y="4229966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512" y="3789218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994" y="3788929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474" y="3788928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223" y="79677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994" y="826655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474" y="822180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570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CFC1752-3AC9-7C47-AFDA-36ED34306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749" y="1811929"/>
            <a:ext cx="3368502" cy="28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019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1592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2703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57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3545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36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4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876AA0-3881-CE41-817C-BF75E8F1B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B2812E1-532D-E241-8E3C-73C86CBC44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514" y="281775"/>
            <a:ext cx="2047285" cy="8347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0FA0ED-0801-5C4A-B424-6ADC6FFE1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0909"/>
            <a:ext cx="9144000" cy="219905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014221-3092-8E4D-A7BE-BDD6FEA9F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43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5952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DEE729-31B1-9F43-8349-3432ADA37E9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85767" y="5930703"/>
            <a:ext cx="1963274" cy="8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32185"/>
            <a:ext cx="10515600" cy="1054100"/>
          </a:xfrm>
        </p:spPr>
        <p:txBody>
          <a:bodyPr>
            <a:normAutofit fontScale="90000"/>
          </a:bodyPr>
          <a:lstStyle/>
          <a:p>
            <a:r>
              <a:rPr lang="nb-NO" dirty="0"/>
              <a:t>Kulturstrategi </a:t>
            </a:r>
            <a:br>
              <a:rPr lang="nb-NO" dirty="0"/>
            </a:br>
            <a:r>
              <a:rPr lang="nb-NO" dirty="0"/>
              <a:t>Innlandet fylkeskommune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3308766"/>
            <a:ext cx="10515600" cy="1250950"/>
          </a:xfrm>
        </p:spPr>
        <p:txBody>
          <a:bodyPr>
            <a:normAutofit fontScale="85000" lnSpcReduction="20000"/>
          </a:bodyPr>
          <a:lstStyle/>
          <a:p>
            <a:r>
              <a:rPr lang="nb-NO"/>
              <a:t>Hamarregionen, 25. </a:t>
            </a:r>
            <a:r>
              <a:rPr lang="nb-NO" dirty="0"/>
              <a:t>mai</a:t>
            </a:r>
          </a:p>
          <a:p>
            <a:pPr algn="r"/>
            <a:r>
              <a:rPr lang="nb-NO" dirty="0"/>
              <a:t>Randi Langøigjelten</a:t>
            </a:r>
          </a:p>
          <a:p>
            <a:pPr algn="r"/>
            <a:r>
              <a:rPr lang="nb-NO" dirty="0"/>
              <a:t>Avdelingssjef Kultur</a:t>
            </a:r>
          </a:p>
        </p:txBody>
      </p:sp>
    </p:spTree>
    <p:extLst>
      <p:ext uri="{BB962C8B-B14F-4D97-AF65-F5344CB8AC3E}">
        <p14:creationId xmlns:p14="http://schemas.microsoft.com/office/powerpoint/2010/main" val="384898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CCA4DD-1F16-47B8-BB58-4E23BCE3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Meldinger varslet ferdig i 2021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D22FDA-F1E5-4056-A62E-FB749096D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Barne- og ungdomskulturmelding (vedtas våren 2021)</a:t>
            </a:r>
          </a:p>
          <a:p>
            <a:r>
              <a:rPr lang="nb-NO" dirty="0"/>
              <a:t>Kunstnermelding</a:t>
            </a:r>
          </a:p>
          <a:p>
            <a:r>
              <a:rPr lang="nb-NO" dirty="0"/>
              <a:t>Museumsmelding (vedtas våren 2021)</a:t>
            </a:r>
          </a:p>
          <a:p>
            <a:r>
              <a:rPr lang="nb-NO" dirty="0"/>
              <a:t>Idrettsmeldingen (utsatt – idrettsstrategi kommer høsten 2021)</a:t>
            </a:r>
          </a:p>
          <a:p>
            <a:r>
              <a:rPr lang="nb-NO" dirty="0"/>
              <a:t>Arkivloven (lovutkastet kommer mest sannsynlig før ferien)</a:t>
            </a:r>
          </a:p>
          <a:p>
            <a:r>
              <a:rPr lang="nb-NO" dirty="0"/>
              <a:t>Internasjonal kulturstrategi</a:t>
            </a:r>
          </a:p>
          <a:p>
            <a:pPr marL="0" indent="0">
              <a:buNone/>
            </a:pPr>
            <a:r>
              <a:rPr lang="nb-NO" b="1" dirty="0"/>
              <a:t>Kan disse få konsekvenser for innholdet i kulturstrategien?</a:t>
            </a:r>
          </a:p>
        </p:txBody>
      </p:sp>
    </p:spTree>
    <p:extLst>
      <p:ext uri="{BB962C8B-B14F-4D97-AF65-F5344CB8AC3E}">
        <p14:creationId xmlns:p14="http://schemas.microsoft.com/office/powerpoint/2010/main" val="288748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388058-A50A-48FC-9841-EC21109B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 derfor…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8D5FAC-7410-4F9D-8CF3-3DF109CECE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Hva er utfordringene for kulturlivet i regionen?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Hvilke felles innsatsområder er viktig for </a:t>
            </a:r>
            <a:r>
              <a:rPr lang="nb-NO"/>
              <a:t>regionen?</a:t>
            </a:r>
          </a:p>
          <a:p>
            <a:pPr marL="0" indent="0">
              <a:buNone/>
            </a:pPr>
            <a:r>
              <a:rPr lang="nb-NO"/>
              <a:t> </a:t>
            </a:r>
            <a:endParaRPr lang="nb-NO" dirty="0"/>
          </a:p>
          <a:p>
            <a:r>
              <a:rPr lang="nb-NO" dirty="0"/>
              <a:t>Hva bør prioriteres?</a:t>
            </a:r>
          </a:p>
        </p:txBody>
      </p:sp>
    </p:spTree>
    <p:extLst>
      <p:ext uri="{BB962C8B-B14F-4D97-AF65-F5344CB8AC3E}">
        <p14:creationId xmlns:p14="http://schemas.microsoft.com/office/powerpoint/2010/main" val="52263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17F7D-1E22-4DB0-8914-7C5F2477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Kulturstrategi forankret i Innlandsstrategien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933EBB-39E4-4723-9CFF-74D5E05F3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812694" cy="4046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et overordnet nivå er dette sentralt</a:t>
            </a:r>
            <a:r>
              <a:rPr lang="nb-NO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for Innlandet - hvor ønsker vi å være om fem år (ti år)?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som med fokus på felles innsatsområder.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med høye ambisjoner som tydelig prioriterer satsingsområder innenfor de til enhver tid eksisterende rammer (å ha høye ambisjoner til tross for reduserte økonomiske rammer)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som tydelig prioriterer innenfor kulturavdelingen fagområder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som er grunnlaget for </a:t>
            </a:r>
            <a:r>
              <a:rPr lang="nb-NO" sz="7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seksjonsvise</a:t>
            </a: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handlingsplaner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som forsterker og løfter fra våre </a:t>
            </a:r>
            <a:r>
              <a:rPr lang="nb-NO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eksisterende</a:t>
            </a: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fyrtårn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kulturstrategi som løfter fram </a:t>
            </a:r>
            <a:r>
              <a:rPr lang="nb-NO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</a:t>
            </a: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fyrtårn.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EB0F61-632C-4DCC-B3DF-B101D673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AA455AE-5A8D-4D5B-89A7-0EFA14287978}"/>
              </a:ext>
            </a:extLst>
          </p:cNvPr>
          <p:cNvSpPr txBox="1"/>
          <p:nvPr/>
        </p:nvSpPr>
        <p:spPr>
          <a:xfrm>
            <a:off x="999241" y="3893270"/>
            <a:ext cx="333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-	Seks seksjoner</a:t>
            </a:r>
          </a:p>
          <a:p>
            <a:r>
              <a:rPr lang="nb-NO" dirty="0"/>
              <a:t>-	</a:t>
            </a:r>
            <a:r>
              <a:rPr lang="nb-NO" dirty="0" err="1"/>
              <a:t>Ca</a:t>
            </a:r>
            <a:r>
              <a:rPr lang="nb-NO" dirty="0"/>
              <a:t> 100 medarbeidere</a:t>
            </a:r>
          </a:p>
          <a:p>
            <a:r>
              <a:rPr lang="nb-NO" dirty="0"/>
              <a:t>-	3 lokasjoner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876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6">
            <a:extLst>
              <a:ext uri="{FF2B5EF4-FFF2-40B4-BE49-F238E27FC236}">
                <a16:creationId xmlns:a16="http://schemas.microsoft.com/office/drawing/2014/main" id="{0EE04E59-BE7C-48BE-8C7F-F4A1B14E2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76" l="14032" r="80323">
                        <a14:foregroundMark x1="58871" y1="202" x2="41089" y2="28145"/>
                        <a14:foregroundMark x1="41089" y1="28145" x2="17540" y2="47056"/>
                        <a14:foregroundMark x1="17540" y1="47056" x2="11452" y2="61573"/>
                        <a14:foregroundMark x1="11452" y1="61573" x2="10726" y2="77379"/>
                        <a14:foregroundMark x1="10726" y1="77379" x2="16613" y2="95968"/>
                        <a14:foregroundMark x1="16613" y1="95968" x2="26895" y2="99355"/>
                        <a14:foregroundMark x1="26895" y1="99355" x2="50806" y2="82540"/>
                        <a14:foregroundMark x1="50806" y1="82540" x2="58226" y2="81290"/>
                        <a14:foregroundMark x1="58226" y1="81290" x2="64153" y2="77621"/>
                        <a14:foregroundMark x1="64153" y1="77621" x2="66653" y2="69919"/>
                        <a14:foregroundMark x1="66653" y1="69919" x2="69234" y2="24073"/>
                        <a14:foregroundMark x1="69234" y1="24073" x2="79637" y2="4315"/>
                        <a14:foregroundMark x1="79637" y1="4315" x2="80323" y2="0"/>
                        <a14:foregroundMark x1="33306" y1="27782" x2="14315" y2="46371"/>
                        <a14:foregroundMark x1="14315" y1="46371" x2="11895" y2="52984"/>
                        <a14:foregroundMark x1="11895" y1="52984" x2="12016" y2="83427"/>
                        <a14:foregroundMark x1="12016" y1="83427" x2="20524" y2="97056"/>
                        <a14:foregroundMark x1="20524" y1="97056" x2="29073" y2="99758"/>
                        <a14:foregroundMark x1="29073" y1="99758" x2="35887" y2="96976"/>
                        <a14:foregroundMark x1="35887" y1="96976" x2="60161" y2="75565"/>
                        <a14:foregroundMark x1="17177" y1="43508" x2="13226" y2="58468"/>
                        <a14:foregroundMark x1="13226" y1="58468" x2="13306" y2="87218"/>
                        <a14:foregroundMark x1="13306" y1="87218" x2="19315" y2="92540"/>
                        <a14:foregroundMark x1="19315" y1="92540" x2="21815" y2="93145"/>
                        <a14:foregroundMark x1="14032" y1="46492" x2="17177" y2="89435"/>
                      </a14:backgroundRemoval>
                    </a14:imgEffect>
                  </a14:imgLayer>
                </a14:imgProps>
              </a:ext>
            </a:extLst>
          </a:blip>
          <a:srcRect l="14611" r="20688"/>
          <a:stretch/>
        </p:blipFill>
        <p:spPr>
          <a:xfrm>
            <a:off x="305143" y="214439"/>
            <a:ext cx="1411688" cy="21818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604363-FAB5-45BF-BE1D-7E2DE4A6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68" y="365126"/>
            <a:ext cx="9077131" cy="1119568"/>
          </a:xfrm>
        </p:spPr>
        <p:txBody>
          <a:bodyPr>
            <a:normAutofit/>
          </a:bodyPr>
          <a:lstStyle/>
          <a:p>
            <a:r>
              <a:rPr lang="nb-NO" b="1" dirty="0"/>
              <a:t>Innlandsstrategien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A59F6C-4990-4052-955B-A63D7D04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8746"/>
            <a:ext cx="6234404" cy="37495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u="sng" dirty="0"/>
              <a:t>Visjon:</a:t>
            </a:r>
          </a:p>
          <a:p>
            <a:pPr marL="0" indent="0">
              <a:buNone/>
            </a:pPr>
            <a:endParaRPr lang="nb-NO" b="1" u="sng" dirty="0">
              <a:ea typeface="Microsoft JhengHei Light" panose="020B0304030504040204" pitchFamily="34" charset="-120"/>
            </a:endParaRPr>
          </a:p>
          <a:p>
            <a:pPr marL="0" indent="0">
              <a:buNone/>
            </a:pPr>
            <a:r>
              <a:rPr lang="nb-NO" b="1" dirty="0">
                <a:ea typeface="Microsoft JhengHei Light" panose="020B0304030504040204" pitchFamily="34" charset="-120"/>
              </a:rPr>
              <a:t>Innlandet – eventyrlige muligheter</a:t>
            </a: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u="sng" dirty="0"/>
              <a:t>Langsiktige utviklingsmål</a:t>
            </a:r>
          </a:p>
          <a:p>
            <a:r>
              <a:rPr lang="nb-NO" dirty="0"/>
              <a:t>Bærekraftig ressursforvaltning som gir utvikling og nye arbeidsplasser.</a:t>
            </a:r>
          </a:p>
          <a:p>
            <a:r>
              <a:rPr lang="nb-NO" dirty="0"/>
              <a:t>Levende lokalsamfunn med bærekraftige byer, tettsteder og bygder.</a:t>
            </a:r>
          </a:p>
          <a:p>
            <a:r>
              <a:rPr lang="nb-NO" dirty="0"/>
              <a:t>At aktører i fylket vårt får større nasjonal betydning og synlighet.</a:t>
            </a:r>
          </a:p>
          <a:p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4" name="Høyre klammeparentes 3">
            <a:extLst>
              <a:ext uri="{FF2B5EF4-FFF2-40B4-BE49-F238E27FC236}">
                <a16:creationId xmlns:a16="http://schemas.microsoft.com/office/drawing/2014/main" id="{C0E11AAE-9BF8-4334-B09A-F0C11EDDC38A}"/>
              </a:ext>
            </a:extLst>
          </p:cNvPr>
          <p:cNvSpPr/>
          <p:nvPr/>
        </p:nvSpPr>
        <p:spPr>
          <a:xfrm>
            <a:off x="7072605" y="1484694"/>
            <a:ext cx="559837" cy="43469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46D6C9D-4106-4D51-8FF5-CE67DB25FE0C}"/>
              </a:ext>
            </a:extLst>
          </p:cNvPr>
          <p:cNvSpPr txBox="1"/>
          <p:nvPr/>
        </p:nvSpPr>
        <p:spPr>
          <a:xfrm>
            <a:off x="8192277" y="2396279"/>
            <a:ext cx="29204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Satsingsområder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Innbyggere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Innovasjon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Inkludering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Infrastruktur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902EDD-DEFA-4EF7-9F2B-9EED69BE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392" y="487180"/>
            <a:ext cx="3249407" cy="16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20"/>
    </mc:Choice>
    <mc:Fallback xmlns="">
      <p:transition spd="slow" advTm="749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1277FC-7E25-4E18-BB9F-0F6DD192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Regionale planer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1FB262-1468-4C63-A80E-0C61A7BC2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Det er vedtatt i fylkestinget den 23. september å utarbeide tre regionale planer:</a:t>
            </a:r>
          </a:p>
          <a:p>
            <a:r>
              <a:rPr lang="nb-NO" dirty="0"/>
              <a:t>	Regional plan for inkludering, </a:t>
            </a:r>
          </a:p>
          <a:p>
            <a:r>
              <a:rPr lang="nb-NO" dirty="0"/>
              <a:t>	Regional plan for samfunnssikkerhet </a:t>
            </a:r>
          </a:p>
          <a:p>
            <a:r>
              <a:rPr lang="nb-NO" dirty="0"/>
              <a:t>	Regional plan for klima, energi og miljø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2B7C9A0-7C81-41C6-A9C7-DD7E864F6AB9}"/>
              </a:ext>
            </a:extLst>
          </p:cNvPr>
          <p:cNvSpPr txBox="1"/>
          <p:nvPr/>
        </p:nvSpPr>
        <p:spPr>
          <a:xfrm>
            <a:off x="9274630" y="3349690"/>
            <a:ext cx="1847460" cy="147732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fire </a:t>
            </a:r>
            <a:r>
              <a:rPr lang="nb-NO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i’ene</a:t>
            </a:r>
            <a:r>
              <a:rPr lang="nb-N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nb-N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Innbyggerne</a:t>
            </a:r>
          </a:p>
          <a:p>
            <a:r>
              <a:rPr lang="nb-N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Innovasjon</a:t>
            </a:r>
          </a:p>
          <a:p>
            <a:r>
              <a:rPr lang="nb-N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Inkludering</a:t>
            </a:r>
          </a:p>
          <a:p>
            <a:r>
              <a:rPr lang="nb-NO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Infrastruktur</a:t>
            </a:r>
          </a:p>
        </p:txBody>
      </p:sp>
    </p:spTree>
    <p:extLst>
      <p:ext uri="{BB962C8B-B14F-4D97-AF65-F5344CB8AC3E}">
        <p14:creationId xmlns:p14="http://schemas.microsoft.com/office/powerpoint/2010/main" val="305201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7E6460-818D-4C3A-889F-A7F20F7C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Formålet med kulturstrategien og utforming av dokumentet?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396F51-C0EC-432F-8ECF-D0637178E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/>
              <a:t>-  Bestilling fylkestinget des. 2019.</a:t>
            </a:r>
          </a:p>
          <a:p>
            <a:pPr marL="0" indent="0">
              <a:buNone/>
            </a:pPr>
            <a:r>
              <a:rPr lang="nb-NO"/>
              <a:t>-  Forankring i Innlandsstrategien</a:t>
            </a:r>
          </a:p>
          <a:p>
            <a:pPr marL="0" indent="0">
              <a:buNone/>
            </a:pPr>
            <a:r>
              <a:rPr lang="nb-NO"/>
              <a:t>-  Tydelig retning for kulturavdelingens prioriteringer</a:t>
            </a:r>
          </a:p>
          <a:p>
            <a:pPr>
              <a:buFontTx/>
              <a:buChar char="-"/>
            </a:pPr>
            <a:r>
              <a:rPr lang="nb-NO"/>
              <a:t>Tydelige ambisjoner </a:t>
            </a:r>
          </a:p>
          <a:p>
            <a:pPr>
              <a:buFontTx/>
              <a:buChar char="-"/>
            </a:pPr>
            <a:r>
              <a:rPr lang="nb-NO"/>
              <a:t>Fokus på felles innsatsområder – tverrfaglig tilnærming 	</a:t>
            </a:r>
          </a:p>
          <a:p>
            <a:pPr marL="0" indent="0">
              <a:buNone/>
            </a:pPr>
            <a:r>
              <a:rPr lang="nb-NO"/>
              <a:t>-  Synliggjøre kulturavdelingen og seksjonene </a:t>
            </a:r>
          </a:p>
          <a:p>
            <a:pPr lvl="0">
              <a:buFontTx/>
              <a:buChar char="-"/>
            </a:pPr>
            <a:r>
              <a:rPr lang="nb-NO">
                <a:solidFill>
                  <a:srgbClr val="000000"/>
                </a:solidFill>
              </a:rPr>
              <a:t>Kjenne seg igjen, gi mening for seksjonene og ansatte, org. bygging.</a:t>
            </a:r>
            <a:endParaRPr lang="nb-NO"/>
          </a:p>
          <a:p>
            <a:pPr>
              <a:buFontTx/>
              <a:buChar char="-"/>
            </a:pPr>
            <a:r>
              <a:rPr lang="nb-NO"/>
              <a:t>Derfor en tekstdel i hvert av kapitlene som sier noe om fagområdet</a:t>
            </a:r>
          </a:p>
          <a:p>
            <a:pPr>
              <a:buFontTx/>
              <a:buChar char="-"/>
            </a:pPr>
            <a:r>
              <a:rPr lang="nb-NO"/>
              <a:t>Men revidering om 4 år– et mer oversiktlig og «lettere dokument»?</a:t>
            </a:r>
          </a:p>
        </p:txBody>
      </p:sp>
    </p:spTree>
    <p:extLst>
      <p:ext uri="{BB962C8B-B14F-4D97-AF65-F5344CB8AC3E}">
        <p14:creationId xmlns:p14="http://schemas.microsoft.com/office/powerpoint/2010/main" val="164156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881C26-DBD3-419F-9824-AEFA5C1B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630"/>
            <a:ext cx="10515600" cy="1054100"/>
          </a:xfrm>
        </p:spPr>
        <p:txBody>
          <a:bodyPr/>
          <a:lstStyle/>
          <a:p>
            <a:r>
              <a:rPr lang="nb-NO" dirty="0"/>
              <a:t>Framdrift og medvirkning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A2685D-8232-497A-94FF-08AA0B654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32730"/>
            <a:ext cx="10515600" cy="40237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dirty="0">
                <a:latin typeface="Roboto"/>
                <a:cs typeface="Arial"/>
              </a:rPr>
              <a:t>Interne arbeidsverksteder med seksjonene des / jan. - forankring</a:t>
            </a:r>
          </a:p>
          <a:p>
            <a:r>
              <a:rPr lang="nb-NO" dirty="0">
                <a:latin typeface="Roboto"/>
                <a:cs typeface="Arial"/>
              </a:rPr>
              <a:t>Kulturutvalget 27. januar 2021 - arbeidsverksted</a:t>
            </a:r>
            <a:endParaRPr lang="nb-NO" dirty="0"/>
          </a:p>
          <a:p>
            <a:r>
              <a:rPr lang="nb-NO" dirty="0">
                <a:latin typeface="Roboto"/>
                <a:cs typeface="Arial"/>
              </a:rPr>
              <a:t>Ledergruppa / styringsgruppe februar - arbeidsverksted</a:t>
            </a:r>
          </a:p>
          <a:p>
            <a:r>
              <a:rPr lang="nb-NO" dirty="0">
                <a:latin typeface="Roboto"/>
                <a:cs typeface="Arial"/>
              </a:rPr>
              <a:t>Eksterne innspillmøter mars 10. og 12. mars </a:t>
            </a:r>
          </a:p>
          <a:p>
            <a:r>
              <a:rPr lang="nb-NO" dirty="0">
                <a:latin typeface="Roboto"/>
                <a:cs typeface="Arial"/>
              </a:rPr>
              <a:t>Varslede meldinger og strategier fra </a:t>
            </a:r>
            <a:r>
              <a:rPr lang="nb-NO" dirty="0" err="1">
                <a:latin typeface="Roboto"/>
                <a:cs typeface="Arial"/>
              </a:rPr>
              <a:t>Kulturdept</a:t>
            </a:r>
            <a:r>
              <a:rPr lang="nb-NO" dirty="0">
                <a:latin typeface="Roboto"/>
                <a:cs typeface="Arial"/>
              </a:rPr>
              <a:t>. våren 2021</a:t>
            </a:r>
          </a:p>
          <a:p>
            <a:r>
              <a:rPr lang="nb-NO" dirty="0">
                <a:latin typeface="Roboto"/>
                <a:cs typeface="Arial"/>
              </a:rPr>
              <a:t>Første utkast legges fram for kulturutvalget den 5. mai</a:t>
            </a:r>
          </a:p>
          <a:p>
            <a:r>
              <a:rPr lang="nb-NO" dirty="0"/>
              <a:t>Høringsutkast vedtas sendt ut av Fylkesutvalget i juni</a:t>
            </a:r>
          </a:p>
          <a:p>
            <a:r>
              <a:rPr lang="nb-NO" dirty="0">
                <a:latin typeface="Roboto"/>
                <a:cs typeface="Arial"/>
              </a:rPr>
              <a:t>Høring juni  - september</a:t>
            </a:r>
          </a:p>
          <a:p>
            <a:r>
              <a:rPr lang="nb-NO" dirty="0">
                <a:latin typeface="Roboto"/>
                <a:cs typeface="Arial"/>
              </a:rPr>
              <a:t>Endelig vedtak av Kulturstrategi for Innlandet </a:t>
            </a:r>
            <a:r>
              <a:rPr lang="nb-NO" dirty="0" err="1">
                <a:latin typeface="Roboto"/>
                <a:cs typeface="Arial"/>
              </a:rPr>
              <a:t>fk</a:t>
            </a:r>
            <a:r>
              <a:rPr lang="nb-NO" dirty="0">
                <a:latin typeface="Roboto"/>
                <a:cs typeface="Arial"/>
              </a:rPr>
              <a:t> i fylkestinget i desember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505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4AC7E6-B142-45D1-908C-521D8903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84" y="434126"/>
            <a:ext cx="10515600" cy="1054100"/>
          </a:xfrm>
        </p:spPr>
        <p:txBody>
          <a:bodyPr/>
          <a:lstStyle/>
          <a:p>
            <a:r>
              <a:rPr lang="nb-NO" dirty="0"/>
              <a:t>Strategidokumentet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7DF9568-5C28-468A-921F-DEF9BA311940}"/>
              </a:ext>
            </a:extLst>
          </p:cNvPr>
          <p:cNvSpPr/>
          <p:nvPr/>
        </p:nvSpPr>
        <p:spPr>
          <a:xfrm flipH="1">
            <a:off x="4135155" y="1554357"/>
            <a:ext cx="2841674" cy="45828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Visjon? - hovedmål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4828764-6656-4DCE-B296-9CF9EBD95961}"/>
              </a:ext>
            </a:extLst>
          </p:cNvPr>
          <p:cNvSpPr/>
          <p:nvPr/>
        </p:nvSpPr>
        <p:spPr>
          <a:xfrm flipH="1">
            <a:off x="3786555" y="2308821"/>
            <a:ext cx="3685735" cy="85461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Felles </a:t>
            </a:r>
            <a:r>
              <a:rPr lang="nb-NO" b="1" dirty="0">
                <a:solidFill>
                  <a:srgbClr val="000000"/>
                </a:solidFill>
                <a:latin typeface="Arial"/>
              </a:rPr>
              <a:t>innsatsområder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på tvers av seksjoner og aktører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8554814-B872-4730-97EC-8292DA583D8F}"/>
              </a:ext>
            </a:extLst>
          </p:cNvPr>
          <p:cNvSpPr/>
          <p:nvPr/>
        </p:nvSpPr>
        <p:spPr>
          <a:xfrm flipH="1">
            <a:off x="838200" y="3429000"/>
            <a:ext cx="1451318" cy="1028085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 og strategier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bibliotek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84776F3-3BB0-47D5-B0D9-62DE5FD879FB}"/>
              </a:ext>
            </a:extLst>
          </p:cNvPr>
          <p:cNvSpPr/>
          <p:nvPr/>
        </p:nvSpPr>
        <p:spPr>
          <a:xfrm flipH="1">
            <a:off x="2471222" y="3429000"/>
            <a:ext cx="1451318" cy="102808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>
                <a:solidFill>
                  <a:srgbClr val="000000"/>
                </a:solidFill>
                <a:latin typeface="Arial"/>
              </a:rPr>
              <a:t>Mål og s</a:t>
            </a: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trategier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K&amp;K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D860DCB-1705-4D35-9660-B8D724B833F1}"/>
              </a:ext>
            </a:extLst>
          </p:cNvPr>
          <p:cNvSpPr/>
          <p:nvPr/>
        </p:nvSpPr>
        <p:spPr>
          <a:xfrm flipH="1">
            <a:off x="4209775" y="3429000"/>
            <a:ext cx="1451318" cy="1029239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 og strategier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00000"/>
                </a:solidFill>
                <a:latin typeface="Arial"/>
              </a:rPr>
              <a:t>i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drett/frilufts.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FC1D8B3-169B-4EB0-A3A2-2B4018184668}"/>
              </a:ext>
            </a:extLst>
          </p:cNvPr>
          <p:cNvSpPr/>
          <p:nvPr/>
        </p:nvSpPr>
        <p:spPr>
          <a:xfrm flipH="1">
            <a:off x="5879116" y="4692911"/>
            <a:ext cx="1451317" cy="7636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B3E469C-2EE8-4E4D-8F3A-FAE26332F57D}"/>
              </a:ext>
            </a:extLst>
          </p:cNvPr>
          <p:cNvSpPr/>
          <p:nvPr/>
        </p:nvSpPr>
        <p:spPr>
          <a:xfrm flipH="1">
            <a:off x="7617673" y="4719583"/>
            <a:ext cx="1451318" cy="763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6A7F317-4D34-42EF-8630-AE44F5D50A42}"/>
              </a:ext>
            </a:extLst>
          </p:cNvPr>
          <p:cNvSpPr/>
          <p:nvPr/>
        </p:nvSpPr>
        <p:spPr>
          <a:xfrm flipH="1">
            <a:off x="9356226" y="4719583"/>
            <a:ext cx="1451318" cy="7636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25A33C1-DFB0-4E43-B280-C1AECE58D6CC}"/>
              </a:ext>
            </a:extLst>
          </p:cNvPr>
          <p:cNvSpPr/>
          <p:nvPr/>
        </p:nvSpPr>
        <p:spPr>
          <a:xfrm flipH="1">
            <a:off x="838784" y="4728205"/>
            <a:ext cx="1451318" cy="728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0444235-F66A-4450-A7C9-7DDFCB1C8E2B}"/>
              </a:ext>
            </a:extLst>
          </p:cNvPr>
          <p:cNvSpPr/>
          <p:nvPr/>
        </p:nvSpPr>
        <p:spPr>
          <a:xfrm flipH="1">
            <a:off x="2471222" y="4719583"/>
            <a:ext cx="1451318" cy="728321"/>
          </a:xfrm>
          <a:prstGeom prst="rect">
            <a:avLst/>
          </a:prstGeom>
          <a:solidFill>
            <a:srgbClr val="EAFB85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1011D99-3131-4C13-877A-BB8A344997AB}"/>
              </a:ext>
            </a:extLst>
          </p:cNvPr>
          <p:cNvSpPr/>
          <p:nvPr/>
        </p:nvSpPr>
        <p:spPr>
          <a:xfrm flipH="1">
            <a:off x="4183383" y="4682942"/>
            <a:ext cx="1451318" cy="803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59F73EB-A1A6-4877-A10B-0C63A11D671F}"/>
              </a:ext>
            </a:extLst>
          </p:cNvPr>
          <p:cNvSpPr/>
          <p:nvPr/>
        </p:nvSpPr>
        <p:spPr>
          <a:xfrm flipH="1">
            <a:off x="5909025" y="3435173"/>
            <a:ext cx="1451318" cy="9855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 og strategier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kulturvern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FA8A046-DB66-4E00-9CC1-20318362F3A8}"/>
              </a:ext>
            </a:extLst>
          </p:cNvPr>
          <p:cNvSpPr/>
          <p:nvPr/>
        </p:nvSpPr>
        <p:spPr>
          <a:xfrm flipH="1">
            <a:off x="7617673" y="3454264"/>
            <a:ext cx="1451318" cy="985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 og strategier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f.arkiv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5A4BDBA-1B39-4C8C-B46E-FA5C2EDB5C3A}"/>
              </a:ext>
            </a:extLst>
          </p:cNvPr>
          <p:cNvSpPr/>
          <p:nvPr/>
        </p:nvSpPr>
        <p:spPr>
          <a:xfrm flipH="1">
            <a:off x="9356226" y="3454264"/>
            <a:ext cx="1410284" cy="9855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>
                <a:solidFill>
                  <a:srgbClr val="000000"/>
                </a:solidFill>
                <a:latin typeface="Arial"/>
              </a:rPr>
              <a:t>Mål og s</a:t>
            </a: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trategier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DKS</a:t>
            </a:r>
          </a:p>
        </p:txBody>
      </p: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983DFB22-A459-4BC6-9814-3BF6FB587C1A}"/>
              </a:ext>
            </a:extLst>
          </p:cNvPr>
          <p:cNvCxnSpPr>
            <a:cxnSpLocks/>
          </p:cNvCxnSpPr>
          <p:nvPr/>
        </p:nvCxnSpPr>
        <p:spPr>
          <a:xfrm flipH="1">
            <a:off x="5598339" y="2021912"/>
            <a:ext cx="5881" cy="265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3813F785-547D-4BB7-AA5B-320A3DD181C2}"/>
              </a:ext>
            </a:extLst>
          </p:cNvPr>
          <p:cNvCxnSpPr>
            <a:stCxn id="7" idx="3"/>
          </p:cNvCxnSpPr>
          <p:nvPr/>
        </p:nvCxnSpPr>
        <p:spPr>
          <a:xfrm flipH="1">
            <a:off x="1563859" y="2736127"/>
            <a:ext cx="2222696" cy="652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F67DC1C2-7027-4195-BE1B-79BFAED1A89C}"/>
              </a:ext>
            </a:extLst>
          </p:cNvPr>
          <p:cNvCxnSpPr>
            <a:endCxn id="14" idx="0"/>
          </p:cNvCxnSpPr>
          <p:nvPr/>
        </p:nvCxnSpPr>
        <p:spPr>
          <a:xfrm flipH="1">
            <a:off x="3196881" y="2982351"/>
            <a:ext cx="615464" cy="446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6BA3FA3A-92A4-46B7-BC63-64802C7B2542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4935434" y="3429000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2E548F1C-89AB-463B-9FAE-FCDDBE97CC6D}"/>
              </a:ext>
            </a:extLst>
          </p:cNvPr>
          <p:cNvCxnSpPr>
            <a:endCxn id="25" idx="0"/>
          </p:cNvCxnSpPr>
          <p:nvPr/>
        </p:nvCxnSpPr>
        <p:spPr>
          <a:xfrm>
            <a:off x="7503960" y="2710190"/>
            <a:ext cx="2557408" cy="744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62167C4A-FADB-4630-A9D2-3FCFBBBAA086}"/>
              </a:ext>
            </a:extLst>
          </p:cNvPr>
          <p:cNvCxnSpPr>
            <a:endCxn id="24" idx="0"/>
          </p:cNvCxnSpPr>
          <p:nvPr/>
        </p:nvCxnSpPr>
        <p:spPr>
          <a:xfrm>
            <a:off x="7503960" y="2982351"/>
            <a:ext cx="839372" cy="47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EE27160D-9B17-459E-8FF5-3BC5EFE81FB1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1563859" y="4458239"/>
            <a:ext cx="584" cy="2699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178E817-AFFF-4BF6-925B-36B42CCE0600}"/>
              </a:ext>
            </a:extLst>
          </p:cNvPr>
          <p:cNvCxnSpPr>
            <a:stCxn id="21" idx="0"/>
          </p:cNvCxnSpPr>
          <p:nvPr/>
        </p:nvCxnSpPr>
        <p:spPr>
          <a:xfrm flipV="1">
            <a:off x="3196881" y="4458239"/>
            <a:ext cx="0" cy="26134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59513588-31DA-4ECE-B4A3-9A3452738194}"/>
              </a:ext>
            </a:extLst>
          </p:cNvPr>
          <p:cNvCxnSpPr>
            <a:stCxn id="17" idx="0"/>
            <a:endCxn id="23" idx="2"/>
          </p:cNvCxnSpPr>
          <p:nvPr/>
        </p:nvCxnSpPr>
        <p:spPr>
          <a:xfrm flipV="1">
            <a:off x="6604774" y="4420750"/>
            <a:ext cx="29910" cy="2721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2E6FA9FF-47E8-43FA-AAD6-0EB34BC5EF9A}"/>
              </a:ext>
            </a:extLst>
          </p:cNvPr>
          <p:cNvCxnSpPr>
            <a:stCxn id="18" idx="0"/>
            <a:endCxn id="24" idx="2"/>
          </p:cNvCxnSpPr>
          <p:nvPr/>
        </p:nvCxnSpPr>
        <p:spPr>
          <a:xfrm flipV="1">
            <a:off x="8343332" y="4439841"/>
            <a:ext cx="0" cy="2797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A2EE2A19-80B2-4A4E-B2A9-2E175B2CA6D6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10061368" y="4458239"/>
            <a:ext cx="20517" cy="26134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F544EA9E-B9C1-4A3D-945C-7EB4201CC2FF}"/>
              </a:ext>
            </a:extLst>
          </p:cNvPr>
          <p:cNvCxnSpPr>
            <a:cxnSpLocks/>
            <a:stCxn id="22" idx="0"/>
            <a:endCxn id="15" idx="2"/>
          </p:cNvCxnSpPr>
          <p:nvPr/>
        </p:nvCxnSpPr>
        <p:spPr>
          <a:xfrm flipV="1">
            <a:off x="4909042" y="4458239"/>
            <a:ext cx="26392" cy="22470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3EEEEBB9-404B-4534-AD39-EE444ACFFBAD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4922238" y="3163433"/>
            <a:ext cx="13196" cy="265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3967D091-0631-4DC7-8690-951492544844}"/>
              </a:ext>
            </a:extLst>
          </p:cNvPr>
          <p:cNvCxnSpPr/>
          <p:nvPr/>
        </p:nvCxnSpPr>
        <p:spPr>
          <a:xfrm flipV="1">
            <a:off x="6604774" y="3163433"/>
            <a:ext cx="0" cy="22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09699BF-85E8-4604-81E0-E8FCDB0F5B12}"/>
              </a:ext>
            </a:extLst>
          </p:cNvPr>
          <p:cNvSpPr txBox="1"/>
          <p:nvPr/>
        </p:nvSpPr>
        <p:spPr>
          <a:xfrm>
            <a:off x="8567225" y="656263"/>
            <a:ext cx="2424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/>
              <a:t>Innlandsstrategien</a:t>
            </a:r>
          </a:p>
          <a:p>
            <a:pPr algn="ctr"/>
            <a:r>
              <a:rPr lang="nb-NO" sz="2000"/>
              <a:t> +</a:t>
            </a:r>
          </a:p>
          <a:p>
            <a:pPr algn="ctr"/>
            <a:r>
              <a:rPr lang="nb-NO" sz="2000"/>
              <a:t>forholdet til </a:t>
            </a:r>
            <a:r>
              <a:rPr lang="nb-NO" sz="2000" b="1"/>
              <a:t>økonomiplanens målstruktur</a:t>
            </a:r>
          </a:p>
        </p:txBody>
      </p:sp>
      <p:sp>
        <p:nvSpPr>
          <p:cNvPr id="5" name="Bue 4">
            <a:extLst>
              <a:ext uri="{FF2B5EF4-FFF2-40B4-BE49-F238E27FC236}">
                <a16:creationId xmlns:a16="http://schemas.microsoft.com/office/drawing/2014/main" id="{924A204D-756B-49C1-AB6F-E9F3F7F87EE6}"/>
              </a:ext>
            </a:extLst>
          </p:cNvPr>
          <p:cNvSpPr/>
          <p:nvPr/>
        </p:nvSpPr>
        <p:spPr>
          <a:xfrm>
            <a:off x="8343332" y="61654"/>
            <a:ext cx="2835793" cy="2674473"/>
          </a:xfrm>
          <a:prstGeom prst="arc">
            <a:avLst>
              <a:gd name="adj1" fmla="val 16200000"/>
              <a:gd name="adj2" fmla="val 16094732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47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93233423-A678-42F9-B765-CDCA5D0EA0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809" r="4809"/>
          <a:stretch>
            <a:fillRect/>
          </a:stretch>
        </p:blipFill>
        <p:spPr>
          <a:xfrm>
            <a:off x="7400925" y="1873250"/>
            <a:ext cx="3952875" cy="35655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75C210C-4EEA-4424-ABCA-E5065488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dirty="0"/>
              <a:t>Felles innsatsområder som..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30832D-6D1E-4EF2-BB3C-295A7D2316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400"/>
              <a:t>Er tverrfaglig og overordnet</a:t>
            </a:r>
          </a:p>
          <a:p>
            <a:pPr lvl="0">
              <a:lnSpc>
                <a:spcPct val="90000"/>
              </a:lnSpc>
            </a:pPr>
            <a:r>
              <a:rPr lang="nb-NO" sz="2400"/>
              <a:t>Er relevant og viktig for seksjonenes arbeid</a:t>
            </a:r>
          </a:p>
          <a:p>
            <a:pPr>
              <a:lnSpc>
                <a:spcPct val="90000"/>
              </a:lnSpc>
            </a:pPr>
            <a:r>
              <a:rPr lang="nb-NO" sz="2400"/>
              <a:t>Skal konkretiseres i prosjekter eller satsinger</a:t>
            </a:r>
          </a:p>
          <a:p>
            <a:pPr>
              <a:lnSpc>
                <a:spcPct val="90000"/>
              </a:lnSpc>
            </a:pPr>
            <a:r>
              <a:rPr lang="nb-NO" sz="2400"/>
              <a:t>Skal stimulere til samarbeid internt og eksternt</a:t>
            </a:r>
          </a:p>
          <a:p>
            <a:pPr>
              <a:lnSpc>
                <a:spcPct val="90000"/>
              </a:lnSpc>
            </a:pPr>
            <a:r>
              <a:rPr lang="nb-NO" sz="2400"/>
              <a:t>Svarer på noen av hovedutfordringene og trendene 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41848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DFBA23-F26C-4E25-A848-08A62C2F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/>
              <a:t>Felles innsatsområder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1818DA-1C63-4B52-9630-177CBA6F6BC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316787" y="2242344"/>
            <a:ext cx="2952750" cy="2857500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8CC9DF-74DD-447D-AF52-4B01610521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200"/>
              <a:t>Digitalisering og digital formidling</a:t>
            </a:r>
          </a:p>
          <a:p>
            <a:pPr>
              <a:lnSpc>
                <a:spcPct val="90000"/>
              </a:lnSpc>
            </a:pPr>
            <a:r>
              <a:rPr lang="nb-NO" sz="2200"/>
              <a:t>Kunnskap og kompetanseutvikling</a:t>
            </a:r>
          </a:p>
          <a:p>
            <a:pPr>
              <a:lnSpc>
                <a:spcPct val="90000"/>
              </a:lnSpc>
            </a:pPr>
            <a:r>
              <a:rPr lang="nb-NO" sz="2200"/>
              <a:t>Arrangementer i Innlandet</a:t>
            </a:r>
          </a:p>
          <a:p>
            <a:pPr>
              <a:lnSpc>
                <a:spcPct val="90000"/>
              </a:lnSpc>
            </a:pPr>
            <a:r>
              <a:rPr lang="nb-NO" sz="2200"/>
              <a:t>Kulturfeltet som arena og møteplass</a:t>
            </a:r>
          </a:p>
          <a:p>
            <a:pPr>
              <a:lnSpc>
                <a:spcPct val="90000"/>
              </a:lnSpc>
            </a:pPr>
            <a:r>
              <a:rPr lang="nb-NO" sz="2200"/>
              <a:t>Kultur og kreativ næring – kultur som levevei</a:t>
            </a:r>
          </a:p>
          <a:p>
            <a:pPr>
              <a:lnSpc>
                <a:spcPct val="90000"/>
              </a:lnSpc>
            </a:pPr>
            <a:r>
              <a:rPr lang="nb-NO" sz="2200"/>
              <a:t>Barn og unge i Innlandet</a:t>
            </a:r>
          </a:p>
          <a:p>
            <a:pPr>
              <a:lnSpc>
                <a:spcPct val="90000"/>
              </a:lnSpc>
            </a:pPr>
            <a:r>
              <a:rPr lang="nb-NO" sz="2200"/>
              <a:t>Kulturfeltets klima- og miljøavtrykk</a:t>
            </a:r>
          </a:p>
          <a:p>
            <a:pPr>
              <a:lnSpc>
                <a:spcPct val="90000"/>
              </a:lnSpc>
            </a:pPr>
            <a:endParaRPr lang="nb-NO" sz="2200"/>
          </a:p>
          <a:p>
            <a:pPr>
              <a:lnSpc>
                <a:spcPct val="90000"/>
              </a:lnSpc>
            </a:pPr>
            <a:endParaRPr lang="nb-NO" sz="2200"/>
          </a:p>
          <a:p>
            <a:pPr>
              <a:lnSpc>
                <a:spcPct val="90000"/>
              </a:lnSpc>
            </a:pPr>
            <a:endParaRPr lang="nb-NO" sz="2200"/>
          </a:p>
          <a:p>
            <a:pPr>
              <a:lnSpc>
                <a:spcPct val="90000"/>
              </a:lnSpc>
            </a:pPr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3046957204"/>
      </p:ext>
    </p:extLst>
  </p:cSld>
  <p:clrMapOvr>
    <a:masterClrMapping/>
  </p:clrMapOvr>
</p:sld>
</file>

<file path=ppt/theme/theme1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2.xml><?xml version="1.0" encoding="utf-8"?>
<a:theme xmlns:a="http://schemas.openxmlformats.org/drawingml/2006/main" name="1_Innlandet fylkeskommune ppt mal 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1.potx" id="{7FDA51F8-0D20-4457-92E1-5338FB6CFD23}" vid="{077F750C-9CCD-44CA-9A38-E7CAC287958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FC8094613594490F6C1D717ABE8A1" ma:contentTypeVersion="10" ma:contentTypeDescription="Create a new document." ma:contentTypeScope="" ma:versionID="789591928f7094e4fec909a6a2a606f6">
  <xsd:schema xmlns:xsd="http://www.w3.org/2001/XMLSchema" xmlns:xs="http://www.w3.org/2001/XMLSchema" xmlns:p="http://schemas.microsoft.com/office/2006/metadata/properties" xmlns:ns3="2355f221-d3d3-4de7-8dfe-66712bdc9745" xmlns:ns4="fd937500-a2a4-4ab5-93a2-19fc361d7968" targetNamespace="http://schemas.microsoft.com/office/2006/metadata/properties" ma:root="true" ma:fieldsID="86f71cbb9df1223e89f01d056909c654" ns3:_="" ns4:_="">
    <xsd:import namespace="2355f221-d3d3-4de7-8dfe-66712bdc9745"/>
    <xsd:import namespace="fd937500-a2a4-4ab5-93a2-19fc361d79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5f221-d3d3-4de7-8dfe-66712bdc9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37500-a2a4-4ab5-93a2-19fc361d7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B34A3-9F86-4B98-A74D-43E7A34A74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3756FC-AAD4-45FD-B331-D22A719A5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5f221-d3d3-4de7-8dfe-66712bdc9745"/>
    <ds:schemaRef ds:uri="fd937500-a2a4-4ab5-93a2-19fc361d7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4DAFC3-099E-43AD-9659-94FD5CB2A3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594</Words>
  <Application>Microsoft Office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Roboto</vt:lpstr>
      <vt:lpstr>Wingdings</vt:lpstr>
      <vt:lpstr>Innlandet fylkeskommune ppt mal V4</vt:lpstr>
      <vt:lpstr>1_Innlandet fylkeskommune ppt mal V4</vt:lpstr>
      <vt:lpstr>Kulturstrategi  Innlandet fylkeskommune</vt:lpstr>
      <vt:lpstr>Kulturstrategi forankret i Innlandsstrategien</vt:lpstr>
      <vt:lpstr>Innlandsstrategien</vt:lpstr>
      <vt:lpstr>Regionale planer</vt:lpstr>
      <vt:lpstr>Formålet med kulturstrategien og utforming av dokumentet?</vt:lpstr>
      <vt:lpstr>Framdrift og medvirkning</vt:lpstr>
      <vt:lpstr>Strategidokumentet</vt:lpstr>
      <vt:lpstr>Felles innsatsområder som..</vt:lpstr>
      <vt:lpstr>Felles innsatsområder</vt:lpstr>
      <vt:lpstr>Meldinger varslet ferdig i 2021</vt:lpstr>
      <vt:lpstr>Så derfor…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Kulturstrategi  Innlandet fylkeskommune</dc:title>
  <dc:creator>Langøigjelten, Randi</dc:creator>
  <cp:lastModifiedBy>Langøigjelten, Randi</cp:lastModifiedBy>
  <cp:revision>2</cp:revision>
  <dcterms:created xsi:type="dcterms:W3CDTF">2021-05-10T20:49:29Z</dcterms:created>
  <dcterms:modified xsi:type="dcterms:W3CDTF">2021-05-25T06:48:15Z</dcterms:modified>
</cp:coreProperties>
</file>