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handoutMasterIdLst>
    <p:handoutMasterId r:id="rId15"/>
  </p:handoutMasterIdLst>
  <p:sldIdLst>
    <p:sldId id="316" r:id="rId3"/>
    <p:sldId id="299" r:id="rId4"/>
    <p:sldId id="300" r:id="rId5"/>
    <p:sldId id="323" r:id="rId6"/>
    <p:sldId id="318" r:id="rId7"/>
    <p:sldId id="317" r:id="rId8"/>
    <p:sldId id="322" r:id="rId9"/>
    <p:sldId id="320" r:id="rId10"/>
    <p:sldId id="319" r:id="rId11"/>
    <p:sldId id="325" r:id="rId12"/>
    <p:sldId id="303" r:id="rId13"/>
    <p:sldId id="327" r:id="rId14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ys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94"/>
  </p:normalViewPr>
  <p:slideViewPr>
    <p:cSldViewPr snapToGrid="0" snapToObjects="1" showGuides="1">
      <p:cViewPr varScale="1">
        <p:scale>
          <a:sx n="123" d="100"/>
          <a:sy n="123" d="100"/>
        </p:scale>
        <p:origin x="114" y="288"/>
      </p:cViewPr>
      <p:guideLst>
        <p:guide orient="horz" pos="346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384CA4A0-DACF-42A2-AF0E-AA18F8E362EB}" type="datetimeFigureOut">
              <a:rPr lang="nb-NO" smtClean="0"/>
              <a:t>21.09.2021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64098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6946" y="9264098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BFAEE091-73F5-4655-AEC7-64B95A0D6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2100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041104-55C4-1641-80F7-6BC856ABC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747" y="654096"/>
            <a:ext cx="10899381" cy="28558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8BCF72F-9886-2E4B-B9B2-52088EB16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747" y="3602038"/>
            <a:ext cx="10899381" cy="21847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C0F33E-DE8C-384A-B72C-CA868DBD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F94C1A80-D94B-9D4C-A27C-5EA418429E65}"/>
              </a:ext>
            </a:extLst>
          </p:cNvPr>
          <p:cNvCxnSpPr/>
          <p:nvPr userDrawn="1"/>
        </p:nvCxnSpPr>
        <p:spPr>
          <a:xfrm>
            <a:off x="447876" y="6113799"/>
            <a:ext cx="11285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08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92EBA-0EC6-3641-979D-752C9E54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86FE34-AE60-5942-BDE3-2183E7BC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C52387-7CF7-BE4D-91BD-AA53764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435F3-63C9-4780-8082-2B14CA3ECE6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290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1A81AF-FC27-AE4B-BAD8-51788B34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21" y="647423"/>
            <a:ext cx="10906055" cy="20891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467222-7702-7D49-8C78-D73E4F749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420" y="2883364"/>
            <a:ext cx="10906055" cy="290927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876F36-8C54-F04B-8516-B9E7CE7B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151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9A6F30-0281-604A-A010-74D67638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A8C91F-C57E-9848-909C-ACCF8777B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745" y="1819112"/>
            <a:ext cx="5379055" cy="39743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AFB236-E489-F24E-9B06-3049C6FB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901" y="1819112"/>
            <a:ext cx="5347902" cy="39743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4C44CC-DF31-C544-9604-2A568C12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062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B76A04-5387-CF4C-8052-197A7FE3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49" y="641641"/>
            <a:ext cx="10886032" cy="102235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65788A-44BE-7F47-8C3B-EF2A58C1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054" y="1681163"/>
            <a:ext cx="53767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EC98346-FF79-C749-B69D-8340B0EE2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54" y="2505075"/>
            <a:ext cx="5376747" cy="32883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D97DDE-FD8C-A74F-9333-E6EECED64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8896" y="1681163"/>
            <a:ext cx="53500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BE2D1FD-8F08-7B4B-828D-479A0106D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8896" y="2505075"/>
            <a:ext cx="5350050" cy="32883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1E45F08-3B35-754B-9E8C-8CF3EC2A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2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F2BA9F-FA12-CF42-8EA4-11E44919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A701A7-AE8C-4544-9887-EAB27ADD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59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B768027-E5DC-CB40-A023-083693BA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34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073328-F85B-5744-AD14-DC04DAE5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96" y="634072"/>
            <a:ext cx="3510763" cy="142332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400B72-C31B-AE4C-8651-879BB3198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669" y="640746"/>
            <a:ext cx="5336235" cy="51593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9DFA558-4534-1A4A-8359-0CEFCC4A5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097" y="2117470"/>
            <a:ext cx="3510762" cy="36826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5357C1-3DA1-064D-8044-44790967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26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92EBA-0EC6-3641-979D-752C9E54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86FE34-AE60-5942-BDE3-2183E7BC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C52387-7CF7-BE4D-91BD-AA53764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24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1A81AF-FC27-AE4B-BAD8-51788B34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21" y="647423"/>
            <a:ext cx="10906055" cy="20891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467222-7702-7D49-8C78-D73E4F749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420" y="2883364"/>
            <a:ext cx="10906055" cy="290927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876F36-8C54-F04B-8516-B9E7CE7B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389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9A6F30-0281-604A-A010-74D67638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A8C91F-C57E-9848-909C-ACCF8777B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745" y="1819112"/>
            <a:ext cx="5379055" cy="39743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AFB236-E489-F24E-9B06-3049C6FB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901" y="1819112"/>
            <a:ext cx="5347902" cy="39743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4C44CC-DF31-C544-9604-2A568C12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60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B76A04-5387-CF4C-8052-197A7FE3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49" y="641641"/>
            <a:ext cx="10886032" cy="102235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65788A-44BE-7F47-8C3B-EF2A58C1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054" y="1681163"/>
            <a:ext cx="53767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EC98346-FF79-C749-B69D-8340B0EE2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54" y="2505075"/>
            <a:ext cx="5376747" cy="32883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D97DDE-FD8C-A74F-9333-E6EECED64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8896" y="1681163"/>
            <a:ext cx="53500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BE2D1FD-8F08-7B4B-828D-479A0106D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8896" y="2505075"/>
            <a:ext cx="5350050" cy="32883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1E45F08-3B35-754B-9E8C-8CF3EC2A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01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F2BA9F-FA12-CF42-8EA4-11E44919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A701A7-AE8C-4544-9887-EAB27ADD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51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B768027-E5DC-CB40-A023-083693BA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66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073328-F85B-5744-AD14-DC04DAE5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96" y="634072"/>
            <a:ext cx="3510763" cy="142332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400B72-C31B-AE4C-8651-879BB3198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669" y="640746"/>
            <a:ext cx="5336235" cy="51593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9DFA558-4534-1A4A-8359-0CEFCC4A5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097" y="2117470"/>
            <a:ext cx="3510762" cy="36826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5357C1-3DA1-064D-8044-44790967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46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041104-55C4-1641-80F7-6BC856ABC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747" y="654096"/>
            <a:ext cx="10899381" cy="28558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8BCF72F-9886-2E4B-B9B2-52088EB16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747" y="3602038"/>
            <a:ext cx="10899381" cy="21847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C0F33E-DE8C-384A-B72C-CA868DBD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B0AF-D415-B84F-A49F-053AAEE3D54E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F94C1A80-D94B-9D4C-A27C-5EA418429E65}"/>
              </a:ext>
            </a:extLst>
          </p:cNvPr>
          <p:cNvCxnSpPr/>
          <p:nvPr userDrawn="1"/>
        </p:nvCxnSpPr>
        <p:spPr>
          <a:xfrm>
            <a:off x="447876" y="6113799"/>
            <a:ext cx="11285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6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BA13EBC-9435-A746-A062-D5B07BE2E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46" y="634316"/>
            <a:ext cx="10906057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30E693-07F5-6F43-93C6-FF4313E3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746" y="1825625"/>
            <a:ext cx="10906056" cy="396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33B7C5F-16C0-B547-838A-C23539303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02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380B0AF-D415-B84F-A49F-053AAEE3D5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2ED9C9-C34C-BF4E-93FF-EBE6B90329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70711" y="6364627"/>
            <a:ext cx="990703" cy="21576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F61C007-FE0E-384B-9982-0A3158D26F6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7876" y="6365370"/>
            <a:ext cx="1446621" cy="215768"/>
          </a:xfrm>
          <a:prstGeom prst="rect">
            <a:avLst/>
          </a:prstGeom>
        </p:spPr>
      </p:pic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299075F6-D443-E343-9765-392668B23B96}"/>
              </a:ext>
            </a:extLst>
          </p:cNvPr>
          <p:cNvSpPr txBox="1">
            <a:spLocks/>
          </p:cNvSpPr>
          <p:nvPr userDrawn="1"/>
        </p:nvSpPr>
        <p:spPr>
          <a:xfrm>
            <a:off x="429181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>
                <a:solidFill>
                  <a:schemeClr val="bg2">
                    <a:lumMod val="50000"/>
                  </a:schemeClr>
                </a:solidFill>
              </a:rPr>
              <a:t>Heggvin næringsområde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75BC1B69-3A84-094C-8F3A-47F00164ABAC}"/>
              </a:ext>
            </a:extLst>
          </p:cNvPr>
          <p:cNvCxnSpPr/>
          <p:nvPr userDrawn="1"/>
        </p:nvCxnSpPr>
        <p:spPr>
          <a:xfrm>
            <a:off x="447876" y="6113799"/>
            <a:ext cx="112858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730191" y="6241522"/>
            <a:ext cx="856229" cy="3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BA13EBC-9435-A746-A062-D5B07BE2E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46" y="634316"/>
            <a:ext cx="10906057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30E693-07F5-6F43-93C6-FF4313E3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746" y="1825625"/>
            <a:ext cx="10906056" cy="396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33B7C5F-16C0-B547-838A-C23539303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302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380B0AF-D415-B84F-A49F-053AAEE3D5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2ED9C9-C34C-BF4E-93FF-EBE6B90329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70711" y="6364627"/>
            <a:ext cx="990703" cy="21576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F61C007-FE0E-384B-9982-0A3158D26F6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7876" y="6365370"/>
            <a:ext cx="1446621" cy="215768"/>
          </a:xfrm>
          <a:prstGeom prst="rect">
            <a:avLst/>
          </a:prstGeom>
        </p:spPr>
      </p:pic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299075F6-D443-E343-9765-392668B23B96}"/>
              </a:ext>
            </a:extLst>
          </p:cNvPr>
          <p:cNvSpPr txBox="1">
            <a:spLocks/>
          </p:cNvSpPr>
          <p:nvPr userDrawn="1"/>
        </p:nvSpPr>
        <p:spPr>
          <a:xfrm>
            <a:off x="4291818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>
                <a:solidFill>
                  <a:schemeClr val="bg2">
                    <a:lumMod val="50000"/>
                  </a:schemeClr>
                </a:solidFill>
              </a:rPr>
              <a:t>Heggvin næringsområde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75BC1B69-3A84-094C-8F3A-47F00164ABAC}"/>
              </a:ext>
            </a:extLst>
          </p:cNvPr>
          <p:cNvCxnSpPr/>
          <p:nvPr userDrawn="1"/>
        </p:nvCxnSpPr>
        <p:spPr>
          <a:xfrm>
            <a:off x="447876" y="6113799"/>
            <a:ext cx="112858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51326" y="6177059"/>
            <a:ext cx="933334" cy="6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 descr="Et bilde som inneholder tre, utendørs, skog, plante&#10;&#10;Automatisk generert beskrivelse">
            <a:extLst>
              <a:ext uri="{FF2B5EF4-FFF2-40B4-BE49-F238E27FC236}">
                <a16:creationId xmlns:a16="http://schemas.microsoft.com/office/drawing/2014/main" id="{AAF01F8E-C9B7-B04E-978A-428C1A62C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-109395" y="-1"/>
            <a:ext cx="12191980" cy="6857999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A12106F2-85B5-CD4F-A913-933C129B8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0320"/>
            <a:ext cx="9144000" cy="4041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nb-NO" sz="15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nb-NO" sz="1500" dirty="0">
              <a:solidFill>
                <a:srgbClr val="FFFFFF"/>
              </a:solidFill>
            </a:endParaRPr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9D8CDDF5-76BB-2940-995A-934A082779B3}"/>
              </a:ext>
            </a:extLst>
          </p:cNvPr>
          <p:cNvCxnSpPr/>
          <p:nvPr/>
        </p:nvCxnSpPr>
        <p:spPr>
          <a:xfrm>
            <a:off x="447876" y="6113799"/>
            <a:ext cx="11285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e 14">
            <a:extLst>
              <a:ext uri="{FF2B5EF4-FFF2-40B4-BE49-F238E27FC236}">
                <a16:creationId xmlns:a16="http://schemas.microsoft.com/office/drawing/2014/main" id="{98BAA3CD-B8EE-E247-9D45-745FC3119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5" y="6367353"/>
            <a:ext cx="1446621" cy="20864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DF9DB05-5D70-9347-9830-BA6B3DCA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711" y="6364627"/>
            <a:ext cx="990703" cy="215766"/>
          </a:xfrm>
          <a:prstGeom prst="rect">
            <a:avLst/>
          </a:prstGeom>
        </p:spPr>
      </p:pic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F7EE1521-E3B1-7E4F-AAC9-3696A96799C0}"/>
              </a:ext>
            </a:extLst>
          </p:cNvPr>
          <p:cNvSpPr txBox="1">
            <a:spLocks/>
          </p:cNvSpPr>
          <p:nvPr/>
        </p:nvSpPr>
        <p:spPr>
          <a:xfrm>
            <a:off x="4308002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Heggvin næringsområde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A12106F2-85B5-CD4F-A913-933C129B8F64}"/>
              </a:ext>
            </a:extLst>
          </p:cNvPr>
          <p:cNvSpPr txBox="1">
            <a:spLocks/>
          </p:cNvSpPr>
          <p:nvPr/>
        </p:nvSpPr>
        <p:spPr>
          <a:xfrm>
            <a:off x="1676400" y="5199509"/>
            <a:ext cx="9144000" cy="1160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Regionrådet for Hamarregionen, 21. september 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5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0B0AF-D415-B84F-A49F-053AAEE3D54E}" type="slidenum">
              <a:rPr kumimoji="0" lang="nb-NO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7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202" y="6313049"/>
            <a:ext cx="609231" cy="277541"/>
          </a:xfrm>
          <a:prstGeom prst="rect">
            <a:avLst/>
          </a:prstGeom>
          <a:ln>
            <a:noFill/>
          </a:ln>
        </p:spPr>
      </p:pic>
      <p:sp>
        <p:nvSpPr>
          <p:cNvPr id="9" name="Tittel 8"/>
          <p:cNvSpPr>
            <a:spLocks noGrp="1"/>
          </p:cNvSpPr>
          <p:nvPr>
            <p:ph type="ctrTitle"/>
          </p:nvPr>
        </p:nvSpPr>
        <p:spPr>
          <a:xfrm>
            <a:off x="0" y="1498335"/>
            <a:ext cx="10899381" cy="2855867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48" y="918389"/>
            <a:ext cx="9763736" cy="3943590"/>
          </a:xfrm>
          <a:prstGeom prst="rect">
            <a:avLst/>
          </a:prstGeom>
        </p:spPr>
      </p:pic>
      <p:sp>
        <p:nvSpPr>
          <p:cNvPr id="19" name="Tittel 1">
            <a:extLst>
              <a:ext uri="{FF2B5EF4-FFF2-40B4-BE49-F238E27FC236}">
                <a16:creationId xmlns:a16="http://schemas.microsoft.com/office/drawing/2014/main" id="{4B6E8D78-D88F-BD42-A16B-EBFF8798CBF4}"/>
              </a:ext>
            </a:extLst>
          </p:cNvPr>
          <p:cNvSpPr txBox="1">
            <a:spLocks/>
          </p:cNvSpPr>
          <p:nvPr/>
        </p:nvSpPr>
        <p:spPr>
          <a:xfrm>
            <a:off x="1607642" y="1744555"/>
            <a:ext cx="9144000" cy="28150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Heggvin</a:t>
            </a:r>
            <a:endParaRPr kumimoji="0" lang="nb-NO" sz="69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600" b="1" dirty="0" smtClean="0">
                <a:solidFill>
                  <a:srgbClr val="FFFFFF"/>
                </a:solidFill>
              </a:rPr>
              <a:t>Starten på et industrieventyr,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600" b="1" dirty="0" smtClean="0">
                <a:solidFill>
                  <a:srgbClr val="FFFFFF"/>
                </a:solidFill>
              </a:rPr>
              <a:t>…..eller bare et eventyr?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b-NO" sz="3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7D7DE87-936A-944F-AD0A-24CE6F458C59}"/>
              </a:ext>
            </a:extLst>
          </p:cNvPr>
          <p:cNvSpPr/>
          <p:nvPr/>
        </p:nvSpPr>
        <p:spPr>
          <a:xfrm>
            <a:off x="10388395" y="149590"/>
            <a:ext cx="1608666" cy="16086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16C2B4F-4AE5-6341-B8CB-B3C0850203BC}"/>
              </a:ext>
            </a:extLst>
          </p:cNvPr>
          <p:cNvSpPr txBox="1"/>
          <p:nvPr/>
        </p:nvSpPr>
        <p:spPr>
          <a:xfrm>
            <a:off x="10388395" y="708050"/>
            <a:ext cx="1608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Totalt </a:t>
            </a:r>
            <a:r>
              <a:rPr kumimoji="0" lang="nb-NO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1581 </a:t>
            </a: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dekar </a:t>
            </a:r>
            <a:r>
              <a:rPr kumimoji="0" lang="nb-NO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 </a:t>
            </a: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 </a:t>
            </a:r>
          </a:p>
        </p:txBody>
      </p:sp>
    </p:spTree>
    <p:extLst>
      <p:ext uri="{BB962C8B-B14F-4D97-AF65-F5344CB8AC3E}">
        <p14:creationId xmlns:p14="http://schemas.microsoft.com/office/powerpoint/2010/main" val="3443338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Logistikk</a:t>
            </a:r>
            <a:r>
              <a:rPr lang="nb-NO" sz="2600" b="1" dirty="0"/>
              <a:t/>
            </a:r>
            <a:br>
              <a:rPr lang="nb-NO" sz="2600" b="1" dirty="0"/>
            </a:br>
            <a:endParaRPr lang="nb-NO" sz="2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76158" y="1550822"/>
            <a:ext cx="5768072" cy="4408276"/>
          </a:xfrm>
        </p:spPr>
        <p:txBody>
          <a:bodyPr>
            <a:normAutofit lnSpcReduction="10000"/>
          </a:bodyPr>
          <a:lstStyle/>
          <a:p>
            <a:endParaRPr lang="nb-NO" sz="1600" dirty="0" smtClean="0"/>
          </a:p>
          <a:p>
            <a:r>
              <a:rPr lang="nb-NO" sz="1600" dirty="0" smtClean="0"/>
              <a:t>Krav til </a:t>
            </a:r>
            <a:r>
              <a:rPr lang="nb-NO" sz="1600" dirty="0" err="1" smtClean="0"/>
              <a:t>logistikkapasitet</a:t>
            </a:r>
            <a:r>
              <a:rPr lang="nb-NO" sz="1600" dirty="0" smtClean="0"/>
              <a:t> </a:t>
            </a:r>
            <a:r>
              <a:rPr lang="nb-NO" sz="1600" dirty="0" smtClean="0"/>
              <a:t>for gods:</a:t>
            </a:r>
          </a:p>
          <a:p>
            <a:pPr marL="685800" lvl="2">
              <a:spcBef>
                <a:spcPts val="1000"/>
              </a:spcBef>
            </a:pPr>
            <a:r>
              <a:rPr lang="nb-NO" sz="1600" dirty="0"/>
              <a:t>20.000 </a:t>
            </a:r>
            <a:r>
              <a:rPr lang="nb-NO" sz="1600" dirty="0" smtClean="0"/>
              <a:t>(20-fots) containere </a:t>
            </a:r>
            <a:r>
              <a:rPr lang="nb-NO" sz="1600" dirty="0" smtClean="0"/>
              <a:t>pr</a:t>
            </a:r>
            <a:r>
              <a:rPr lang="nb-NO" sz="1600" dirty="0"/>
              <a:t>. </a:t>
            </a:r>
            <a:r>
              <a:rPr lang="nb-NO" sz="1600" dirty="0" smtClean="0"/>
              <a:t>år</a:t>
            </a:r>
            <a:endParaRPr lang="nb-NO" sz="1600" dirty="0"/>
          </a:p>
          <a:p>
            <a:pPr marL="228600" lvl="1">
              <a:spcBef>
                <a:spcPts val="1000"/>
              </a:spcBef>
            </a:pPr>
            <a:r>
              <a:rPr lang="nb-NO" sz="1600" dirty="0" smtClean="0"/>
              <a:t>Sørli-terminalen, Stange:</a:t>
            </a:r>
          </a:p>
          <a:p>
            <a:pPr marL="685800" lvl="2">
              <a:spcBef>
                <a:spcPts val="1000"/>
              </a:spcBef>
            </a:pPr>
            <a:r>
              <a:rPr lang="nb-NO" sz="1600" dirty="0" smtClean="0"/>
              <a:t>Vil </a:t>
            </a:r>
            <a:r>
              <a:rPr lang="nb-NO" sz="1600" dirty="0"/>
              <a:t>kunne være navet for å lykkes </a:t>
            </a:r>
            <a:r>
              <a:rPr lang="nb-NO" sz="1600" dirty="0" smtClean="0"/>
              <a:t>da </a:t>
            </a:r>
            <a:r>
              <a:rPr lang="nb-NO" sz="1600" dirty="0"/>
              <a:t>dobbeltspor vil stå ferdig her i 2027. </a:t>
            </a:r>
            <a:endParaRPr lang="nb-NO" sz="1600" dirty="0"/>
          </a:p>
          <a:p>
            <a:pPr marL="685800" lvl="2">
              <a:spcBef>
                <a:spcPts val="1000"/>
              </a:spcBef>
            </a:pPr>
            <a:r>
              <a:rPr lang="nb-NO" sz="1600" dirty="0" smtClean="0"/>
              <a:t>En </a:t>
            </a:r>
            <a:r>
              <a:rPr lang="nb-NO" sz="1600" dirty="0"/>
              <a:t>containerterminal kan bygges ut </a:t>
            </a:r>
            <a:r>
              <a:rPr lang="nb-NO" sz="1600" dirty="0" smtClean="0"/>
              <a:t>gradvis da det er avsatt næringsområder på Sørli som gir stor </a:t>
            </a:r>
            <a:r>
              <a:rPr lang="nb-NO" sz="1600" dirty="0"/>
              <a:t>fleksibilitet for utvikling</a:t>
            </a:r>
            <a:r>
              <a:rPr lang="nb-NO" sz="1600" dirty="0" smtClean="0"/>
              <a:t>.</a:t>
            </a:r>
          </a:p>
          <a:p>
            <a:r>
              <a:rPr lang="nb-NO" sz="1600" dirty="0" smtClean="0"/>
              <a:t>Eget sidespor til </a:t>
            </a:r>
            <a:r>
              <a:rPr lang="nb-NO" sz="1600" dirty="0" err="1" smtClean="0"/>
              <a:t>Heggvin</a:t>
            </a:r>
            <a:r>
              <a:rPr lang="nb-NO" sz="1600" dirty="0" smtClean="0"/>
              <a:t>:</a:t>
            </a:r>
          </a:p>
          <a:p>
            <a:pPr lvl="1"/>
            <a:r>
              <a:rPr lang="nb-NO" sz="1600" dirty="0"/>
              <a:t>Bør </a:t>
            </a:r>
            <a:r>
              <a:rPr lang="nb-NO" sz="1600" dirty="0" smtClean="0"/>
              <a:t>utredes.</a:t>
            </a:r>
          </a:p>
          <a:p>
            <a:pPr lvl="1"/>
            <a:r>
              <a:rPr lang="nb-NO" sz="1600" dirty="0" smtClean="0"/>
              <a:t>Vil </a:t>
            </a:r>
            <a:r>
              <a:rPr lang="nb-NO" sz="1600" dirty="0"/>
              <a:t>ha betydning også for muligheten for å rekruttere nye næringsaktører innen verdikjeden eller bedrifter som kan nyttiggjøre seg av overskuddsvarmen fra battericelleproduksjon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8" y="1989734"/>
            <a:ext cx="1933100" cy="311336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629" y="263287"/>
            <a:ext cx="3545492" cy="178840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629" y="2227384"/>
            <a:ext cx="3545492" cy="189903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629" y="4302113"/>
            <a:ext cx="3541644" cy="1754606"/>
          </a:xfrm>
          <a:prstGeom prst="rect">
            <a:avLst/>
          </a:prstGeom>
        </p:spPr>
      </p:pic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35F3-63C9-4780-8082-2B14CA3ECE60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118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68C2FC1-EB35-EE4B-9471-158D12ECDEC6}"/>
              </a:ext>
            </a:extLst>
          </p:cNvPr>
          <p:cNvSpPr txBox="1"/>
          <p:nvPr/>
        </p:nvSpPr>
        <p:spPr>
          <a:xfrm>
            <a:off x="610218" y="323791"/>
            <a:ext cx="109361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Suksesskriterier på lang sikt:</a:t>
            </a:r>
          </a:p>
          <a:p>
            <a:r>
              <a:rPr lang="nb-NO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Helhetlig</a:t>
            </a:r>
            <a:r>
              <a:rPr lang="nb-NO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og bærekraftig samfunnsutvikling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B54A3D-CE96-BF43-8F5A-33EA472A5A75}"/>
              </a:ext>
            </a:extLst>
          </p:cNvPr>
          <p:cNvSpPr/>
          <p:nvPr/>
        </p:nvSpPr>
        <p:spPr>
          <a:xfrm>
            <a:off x="638699" y="1693629"/>
            <a:ext cx="8688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Arbeidskraft og kompetansetilførsel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Logistikk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Gjenbruk av </a:t>
            </a: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overskuddsvarme</a:t>
            </a:r>
            <a:endParaRPr lang="nb-NO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Bruk lokale underleverandører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Etablering av samarbeidspartnere og relaterte aktører i Innlandsregionen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Pendlingsmuligheter til/fra Heggvin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Arbeidsmuligheter for arbeidstakernes partnere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Boligtilbud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tilbud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Fritidstilbud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Hvordan skal vi lykkes sammen? </a:t>
            </a:r>
            <a:br>
              <a:rPr lang="nb-N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b-N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Hvem kan gjøre hva?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847" y="3429000"/>
            <a:ext cx="4999153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3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Hvem må vi ha med på laget: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1600" b="1" dirty="0" smtClean="0"/>
              <a:t>Statnett: </a:t>
            </a:r>
            <a:r>
              <a:rPr lang="nb-NO" sz="1600" dirty="0" smtClean="0"/>
              <a:t>prioritere tidsnok og tilstrekkelig strøm til </a:t>
            </a:r>
            <a:r>
              <a:rPr lang="nb-NO" sz="1600" dirty="0" err="1" smtClean="0"/>
              <a:t>Heggvin</a:t>
            </a:r>
            <a:r>
              <a:rPr lang="nb-NO" sz="1600" dirty="0"/>
              <a:t> </a:t>
            </a:r>
            <a:endParaRPr lang="nb-NO" sz="1600" dirty="0" smtClean="0"/>
          </a:p>
          <a:p>
            <a:r>
              <a:rPr lang="nb-NO" sz="1600" b="1" dirty="0" err="1" smtClean="0"/>
              <a:t>BaneNor</a:t>
            </a:r>
            <a:r>
              <a:rPr lang="nb-NO" sz="1600" b="1" dirty="0" smtClean="0"/>
              <a:t>: </a:t>
            </a:r>
            <a:r>
              <a:rPr lang="nb-NO" sz="1600" dirty="0" smtClean="0"/>
              <a:t>prioritere å satse på Sørli, </a:t>
            </a:r>
            <a:r>
              <a:rPr lang="nb-NO" sz="1600" dirty="0" smtClean="0"/>
              <a:t>legge til rette for </a:t>
            </a:r>
            <a:r>
              <a:rPr lang="nb-NO" sz="1600" dirty="0" smtClean="0"/>
              <a:t>elektrifisering av Hamar – Elverum – Kongsvinger (togtransport til Europa uten å måtte gå via Alnabru)</a:t>
            </a:r>
          </a:p>
          <a:p>
            <a:r>
              <a:rPr lang="nb-NO" sz="1600" b="1" dirty="0" smtClean="0"/>
              <a:t>Innlandet Fylkeskommune: </a:t>
            </a:r>
            <a:endParaRPr lang="nb-NO" sz="1600" b="1" dirty="0" smtClean="0"/>
          </a:p>
          <a:p>
            <a:pPr lvl="1"/>
            <a:r>
              <a:rPr lang="nb-NO" sz="1600" dirty="0"/>
              <a:t>T</a:t>
            </a:r>
            <a:r>
              <a:rPr lang="nb-NO" sz="1600" dirty="0" smtClean="0"/>
              <a:t>a </a:t>
            </a:r>
            <a:r>
              <a:rPr lang="nb-NO" sz="1600" dirty="0" smtClean="0"/>
              <a:t>en aktiv rolle som partner for å legge for ny tilkomst til </a:t>
            </a:r>
            <a:r>
              <a:rPr lang="nb-NO" sz="1600" dirty="0" err="1" smtClean="0"/>
              <a:t>Heggvin</a:t>
            </a:r>
            <a:r>
              <a:rPr lang="nb-NO" sz="1600" dirty="0" smtClean="0"/>
              <a:t> fra RV </a:t>
            </a:r>
            <a:r>
              <a:rPr lang="nb-NO" sz="1600" dirty="0" smtClean="0"/>
              <a:t>25</a:t>
            </a:r>
          </a:p>
          <a:p>
            <a:pPr lvl="1"/>
            <a:r>
              <a:rPr lang="nb-NO" sz="1600" dirty="0" smtClean="0"/>
              <a:t>Iverksette </a:t>
            </a:r>
            <a:r>
              <a:rPr lang="nb-NO" sz="1600" dirty="0"/>
              <a:t>relevante utdanninger </a:t>
            </a:r>
            <a:r>
              <a:rPr lang="nb-NO" sz="1600" dirty="0" smtClean="0"/>
              <a:t>tilpasset batteriproduksjon</a:t>
            </a:r>
            <a:endParaRPr lang="nb-NO" sz="1600" dirty="0" smtClean="0"/>
          </a:p>
          <a:p>
            <a:pPr lvl="1"/>
            <a:r>
              <a:rPr lang="nb-NO" sz="1600" dirty="0" smtClean="0"/>
              <a:t>Planlegge </a:t>
            </a:r>
            <a:r>
              <a:rPr lang="nb-NO" sz="1600" dirty="0" smtClean="0"/>
              <a:t>et tilrettelagt kollektivtilbud</a:t>
            </a:r>
            <a:endParaRPr lang="nb-NO" sz="1600" dirty="0" smtClean="0"/>
          </a:p>
          <a:p>
            <a:pPr lvl="1"/>
            <a:r>
              <a:rPr lang="nb-NO" sz="1600" dirty="0" smtClean="0"/>
              <a:t>Finansiere prosjekter som kan gi mereffekt av </a:t>
            </a:r>
            <a:r>
              <a:rPr lang="nb-NO" sz="1600" dirty="0" smtClean="0"/>
              <a:t>satsingen; gjenvinning av overskuddsvarme,  </a:t>
            </a:r>
            <a:r>
              <a:rPr lang="nb-NO" sz="1600" dirty="0" smtClean="0"/>
              <a:t>ved å se</a:t>
            </a:r>
          </a:p>
          <a:p>
            <a:r>
              <a:rPr lang="nb-NO" sz="1600" b="1" dirty="0" smtClean="0"/>
              <a:t>HIAS: </a:t>
            </a:r>
            <a:r>
              <a:rPr lang="nb-NO" sz="1600" dirty="0"/>
              <a:t>planlegge kapasitetsutvidelse på vann- og kloakknettet for området </a:t>
            </a:r>
            <a:endParaRPr lang="nb-NO" sz="1600" dirty="0" smtClean="0"/>
          </a:p>
          <a:p>
            <a:r>
              <a:rPr lang="nb-NO" sz="1600" b="1" dirty="0" smtClean="0"/>
              <a:t>Kommuner:  </a:t>
            </a:r>
            <a:r>
              <a:rPr lang="nb-NO" sz="1600" dirty="0" smtClean="0"/>
              <a:t>boliger, skole/barnehage, </a:t>
            </a:r>
            <a:r>
              <a:rPr lang="nb-NO" sz="1600" dirty="0" smtClean="0"/>
              <a:t>innbyggertjenester</a:t>
            </a:r>
          </a:p>
          <a:p>
            <a:r>
              <a:rPr lang="nb-NO" sz="1600" b="1" dirty="0" smtClean="0"/>
              <a:t>Innovasjon Norge/</a:t>
            </a:r>
            <a:r>
              <a:rPr lang="nb-NO" sz="1600" b="1" dirty="0" err="1" smtClean="0"/>
              <a:t>Invest</a:t>
            </a:r>
            <a:r>
              <a:rPr lang="nb-NO" sz="1600" b="1" dirty="0" smtClean="0"/>
              <a:t> in Norway: </a:t>
            </a:r>
            <a:r>
              <a:rPr lang="nb-NO" sz="1600" dirty="0" smtClean="0"/>
              <a:t>rekruttere </a:t>
            </a:r>
            <a:r>
              <a:rPr lang="nb-NO" sz="1600" dirty="0"/>
              <a:t>næringsaktører til </a:t>
            </a:r>
            <a:r>
              <a:rPr lang="nb-NO" sz="1600" dirty="0" err="1" smtClean="0"/>
              <a:t>Heggvin</a:t>
            </a:r>
            <a:r>
              <a:rPr lang="nb-NO" sz="1600" dirty="0" smtClean="0"/>
              <a:t>/Hamarregionen/</a:t>
            </a:r>
            <a:r>
              <a:rPr lang="nb-NO" sz="1600" dirty="0" err="1" smtClean="0"/>
              <a:t>Mjøsregionen</a:t>
            </a:r>
            <a:r>
              <a:rPr lang="nb-NO" sz="1600" dirty="0" smtClean="0"/>
              <a:t> innen verdikjeden og som kan hente ut synergier av batterietableringen</a:t>
            </a:r>
          </a:p>
          <a:p>
            <a:r>
              <a:rPr lang="nb-NO" sz="1600" b="1" dirty="0" smtClean="0"/>
              <a:t>Høgskoler/Universiteter</a:t>
            </a:r>
            <a:r>
              <a:rPr lang="nb-NO" sz="1600" dirty="0" smtClean="0"/>
              <a:t>: bli en del av partnerskapet; øke FoU og utvikle relevante utdanningstilbud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66115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9F7EF1-5047-E44E-B282-5A331E1B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33" y="1197643"/>
            <a:ext cx="10538670" cy="1009651"/>
          </a:xfrm>
        </p:spPr>
        <p:txBody>
          <a:bodyPr>
            <a:noAutofit/>
          </a:bodyPr>
          <a:lstStyle/>
          <a:p>
            <a:r>
              <a:rPr lang="nb-NO" sz="4500" dirty="0" smtClean="0"/>
              <a:t>Partnerskapet i Innlandet har banet vei for muligheter i morgendagens industri</a:t>
            </a:r>
            <a:br>
              <a:rPr lang="nb-NO" sz="4500" dirty="0" smtClean="0"/>
            </a:br>
            <a:endParaRPr lang="nb-NO" sz="45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09D9F1-10BB-A642-BEBE-765FFD09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656" y="2519406"/>
            <a:ext cx="7812576" cy="2409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500" dirty="0" smtClean="0"/>
              <a:t>Vi begynner nå å se resultatet av innsatsen til Innlandet fylkeskommune, Eidsiva Energi, kommuner og næringsliv som i lengre tid gjennom ulike partnerskap har jobbet for å skape muligheter for at Innlandet skal kunne ta del i den nye kraftkrevende industrien.</a:t>
            </a:r>
          </a:p>
          <a:p>
            <a:pPr marL="0" indent="0">
              <a:buNone/>
            </a:pPr>
            <a:endParaRPr lang="nb-NO" sz="1500" dirty="0" smtClean="0"/>
          </a:p>
          <a:p>
            <a:pPr>
              <a:buFontTx/>
              <a:buChar char="-"/>
            </a:pPr>
            <a:r>
              <a:rPr lang="nb-NO" sz="1500" dirty="0" smtClean="0"/>
              <a:t>Innlandet Battery Initiative</a:t>
            </a:r>
          </a:p>
          <a:p>
            <a:pPr>
              <a:buFontTx/>
              <a:buChar char="-"/>
            </a:pPr>
            <a:r>
              <a:rPr lang="nb-NO" sz="1500" dirty="0" smtClean="0"/>
              <a:t>Nordavind DC Sites</a:t>
            </a:r>
          </a:p>
          <a:p>
            <a:pPr>
              <a:buFontTx/>
              <a:buChar char="-"/>
            </a:pPr>
            <a:r>
              <a:rPr lang="nb-NO" sz="1500" dirty="0" smtClean="0"/>
              <a:t>Næringsutviklingssamarbeidet Hamar/Løten/Stange</a:t>
            </a:r>
            <a:endParaRPr lang="nb-NO" sz="1500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2909D9F1-10BB-A642-BEBE-765FFD094DA8}"/>
              </a:ext>
            </a:extLst>
          </p:cNvPr>
          <p:cNvSpPr txBox="1">
            <a:spLocks/>
          </p:cNvSpPr>
          <p:nvPr/>
        </p:nvSpPr>
        <p:spPr>
          <a:xfrm>
            <a:off x="901656" y="5072932"/>
            <a:ext cx="7812576" cy="1077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500" dirty="0" smtClean="0"/>
              <a:t>Vi jobber/har jobbet med to konkrete relevante muligheter</a:t>
            </a:r>
            <a:r>
              <a:rPr lang="nb-NO" sz="1500" dirty="0"/>
              <a:t> </a:t>
            </a:r>
            <a:r>
              <a:rPr lang="nb-NO" sz="1500" dirty="0" smtClean="0"/>
              <a:t>for å sikre Innlandet </a:t>
            </a:r>
            <a:r>
              <a:rPr lang="nb-NO" sz="1500" dirty="0" err="1" smtClean="0"/>
              <a:t>giga</a:t>
            </a:r>
            <a:r>
              <a:rPr lang="nb-NO" sz="1500" dirty="0" smtClean="0"/>
              <a:t> batterifabrikk:</a:t>
            </a:r>
          </a:p>
          <a:p>
            <a:pPr>
              <a:buFontTx/>
              <a:buChar char="-"/>
            </a:pPr>
            <a:r>
              <a:rPr lang="nb-NO" sz="1500" dirty="0" err="1" smtClean="0"/>
              <a:t>Freyr</a:t>
            </a:r>
            <a:endParaRPr lang="nb-NO" sz="1500" dirty="0" smtClean="0"/>
          </a:p>
          <a:p>
            <a:pPr>
              <a:buFontTx/>
              <a:buChar char="-"/>
            </a:pPr>
            <a:r>
              <a:rPr lang="nb-NO" sz="1500" dirty="0" smtClean="0"/>
              <a:t>The </a:t>
            </a:r>
            <a:r>
              <a:rPr lang="nb-NO" sz="1500" dirty="0" err="1" smtClean="0"/>
              <a:t>jointbattryinitiativ</a:t>
            </a:r>
            <a:r>
              <a:rPr lang="nb-NO" sz="1500" dirty="0" smtClean="0"/>
              <a:t> (</a:t>
            </a:r>
            <a:r>
              <a:rPr lang="nb-NO" sz="1500" dirty="0" err="1" smtClean="0"/>
              <a:t>Equinor</a:t>
            </a:r>
            <a:r>
              <a:rPr lang="nb-NO" sz="1500" dirty="0" smtClean="0"/>
              <a:t>/Panasonic/Hydro)</a:t>
            </a:r>
          </a:p>
        </p:txBody>
      </p:sp>
    </p:spTree>
    <p:extLst>
      <p:ext uri="{BB962C8B-B14F-4D97-AF65-F5344CB8AC3E}">
        <p14:creationId xmlns:p14="http://schemas.microsoft.com/office/powerpoint/2010/main" val="55037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523" y="1566911"/>
            <a:ext cx="4622535" cy="391730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A9F7EF1-5047-E44E-B282-5A331E1B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" y="557260"/>
            <a:ext cx="7767754" cy="1009651"/>
          </a:xfrm>
        </p:spPr>
        <p:txBody>
          <a:bodyPr>
            <a:noAutofit/>
          </a:bodyPr>
          <a:lstStyle/>
          <a:p>
            <a:r>
              <a:rPr lang="nb-NO" sz="4500" dirty="0" smtClean="0"/>
              <a:t>Batteriproduksjon – Innlandet har sjansen nå</a:t>
            </a:r>
            <a:endParaRPr lang="nb-NO" sz="45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09D9F1-10BB-A642-BEBE-765FFD09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41" y="1932521"/>
            <a:ext cx="7669260" cy="2019364"/>
          </a:xfrm>
        </p:spPr>
        <p:txBody>
          <a:bodyPr>
            <a:normAutofit fontScale="92500" lnSpcReduction="10000"/>
          </a:bodyPr>
          <a:lstStyle/>
          <a:p>
            <a:r>
              <a:rPr lang="nb-NO" sz="2100" dirty="0" smtClean="0"/>
              <a:t>Konkurransen for å sikre seg batteriproduksjon og morgendagens kraftkrevende industri hardner til. </a:t>
            </a:r>
          </a:p>
          <a:p>
            <a:r>
              <a:rPr lang="nb-NO" sz="2100" dirty="0" smtClean="0"/>
              <a:t>De steder som kan sikre tilstrekkelig strømkapasitet og arealer </a:t>
            </a:r>
            <a:r>
              <a:rPr lang="nb-NO" sz="2100" u="sng" dirty="0" smtClean="0"/>
              <a:t>tidlig nok</a:t>
            </a:r>
            <a:r>
              <a:rPr lang="nb-NO" sz="2100" dirty="0" smtClean="0"/>
              <a:t> er aktuelle. </a:t>
            </a:r>
          </a:p>
          <a:p>
            <a:r>
              <a:rPr lang="nb-NO" sz="2100" dirty="0" smtClean="0"/>
              <a:t>Regional samordning og tilrettelegging for en helhetlig og bærekraftig samfunnsutvikling er avgjørende for å komme helt i mål.</a:t>
            </a:r>
          </a:p>
          <a:p>
            <a:pPr marL="0" indent="0">
              <a:buNone/>
            </a:pPr>
            <a:endParaRPr lang="nb-NO" sz="1500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DC0D880-373C-2248-9172-2CE18EBD4BF5}"/>
              </a:ext>
            </a:extLst>
          </p:cNvPr>
          <p:cNvSpPr txBox="1">
            <a:spLocks/>
          </p:cNvSpPr>
          <p:nvPr/>
        </p:nvSpPr>
        <p:spPr>
          <a:xfrm>
            <a:off x="675513" y="4396400"/>
            <a:ext cx="7177207" cy="1575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dirty="0" smtClean="0"/>
              <a:t>Det er stor konkurransen mellom Asia og Europa om </a:t>
            </a:r>
            <a:r>
              <a:rPr lang="nb-NO" sz="1200" dirty="0"/>
              <a:t>å </a:t>
            </a:r>
            <a:r>
              <a:rPr lang="nb-NO" sz="1200" dirty="0" smtClean="0"/>
              <a:t>utvikle den </a:t>
            </a:r>
            <a:r>
              <a:rPr lang="nb-NO" sz="1200" dirty="0"/>
              <a:t>beste </a:t>
            </a:r>
            <a:r>
              <a:rPr lang="nb-NO" sz="1200" dirty="0" smtClean="0"/>
              <a:t>batteriteknologien. Samtidig er det et </a:t>
            </a:r>
            <a:r>
              <a:rPr lang="nb-NO" sz="1200" dirty="0" err="1" smtClean="0"/>
              <a:t>geo</a:t>
            </a:r>
            <a:r>
              <a:rPr lang="nb-NO" sz="1200" dirty="0" smtClean="0"/>
              <a:t>-politisk ønske om å sikre europeisk bilindustri batterileveranser fra Europa og ikke Asia. Dette gjør at «time to </a:t>
            </a:r>
            <a:r>
              <a:rPr lang="nb-NO" sz="1200" dirty="0" err="1" smtClean="0"/>
              <a:t>market</a:t>
            </a:r>
            <a:r>
              <a:rPr lang="nb-NO" sz="1200" dirty="0" smtClean="0"/>
              <a:t>» vil påvirke Norges muligheter. Rammevilkår i form av virkemidler samt kraft og raske reguleringsprosesser må på plass.</a:t>
            </a:r>
          </a:p>
          <a:p>
            <a:pPr marL="0" indent="0">
              <a:buNone/>
            </a:pPr>
            <a:r>
              <a:rPr lang="nb-NO" sz="1200" dirty="0"/>
              <a:t>Begrenset strømkapasitet nasjonalt tilsier at det er et tidsvindu for å lykkes. Norge kan kanskje være vertskap for 4-6 </a:t>
            </a:r>
            <a:r>
              <a:rPr lang="nb-NO" sz="1200" dirty="0" err="1"/>
              <a:t>giga</a:t>
            </a:r>
            <a:r>
              <a:rPr lang="nb-NO" sz="1200" dirty="0"/>
              <a:t> batterifabrikker.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12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12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1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nb-NO" sz="1200" dirty="0" smtClean="0"/>
          </a:p>
        </p:txBody>
      </p:sp>
    </p:spTree>
    <p:extLst>
      <p:ext uri="{BB962C8B-B14F-4D97-AF65-F5344CB8AC3E}">
        <p14:creationId xmlns:p14="http://schemas.microsoft.com/office/powerpoint/2010/main" val="283402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Krav for å bli tatt i betraktning: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smtClean="0"/>
              <a:t>Areal: min. 1000 dekar ferdig </a:t>
            </a:r>
            <a:r>
              <a:rPr lang="nb-NO" sz="2000" smtClean="0"/>
              <a:t>regulert </a:t>
            </a:r>
            <a:r>
              <a:rPr lang="nb-NO" sz="2000" smtClean="0"/>
              <a:t>og byggeklar 2023 </a:t>
            </a:r>
            <a:endParaRPr lang="nb-NO" sz="2000" dirty="0" smtClean="0"/>
          </a:p>
          <a:p>
            <a:r>
              <a:rPr lang="nb-NO" sz="2000" dirty="0" smtClean="0"/>
              <a:t>Strøm: 150 MW i 2024 + 150 MW i 2025</a:t>
            </a:r>
          </a:p>
          <a:p>
            <a:r>
              <a:rPr lang="nb-NO" sz="2000" dirty="0" smtClean="0"/>
              <a:t>Vann: kapasitet på 3000m3 pr. døgn (forbruksvann)</a:t>
            </a:r>
          </a:p>
          <a:p>
            <a:r>
              <a:rPr lang="nb-NO" sz="2000" dirty="0" smtClean="0"/>
              <a:t>Tilfredsstillende logistikk (vei, bane, havn, flyplass)</a:t>
            </a:r>
          </a:p>
          <a:p>
            <a:r>
              <a:rPr lang="nb-NO" sz="2000" dirty="0" smtClean="0"/>
              <a:t>Kompetanse: tilstrekkelig rekrutteringsgrunnlag innen en radius på 1 time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88244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9F7EF1-5047-E44E-B282-5A331E1B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32" y="550818"/>
            <a:ext cx="7293367" cy="1009651"/>
          </a:xfrm>
        </p:spPr>
        <p:txBody>
          <a:bodyPr>
            <a:noAutofit/>
          </a:bodyPr>
          <a:lstStyle/>
          <a:p>
            <a:r>
              <a:rPr lang="nb-NO" sz="4500" dirty="0"/>
              <a:t>Heggvin </a:t>
            </a:r>
            <a:br>
              <a:rPr lang="nb-NO" sz="4500" dirty="0"/>
            </a:br>
            <a:r>
              <a:rPr lang="nb-NO" sz="4500" dirty="0"/>
              <a:t>næringsområde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09D9F1-10BB-A642-BEBE-765FFD09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32" y="1973019"/>
            <a:ext cx="7019382" cy="762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500" dirty="0" smtClean="0"/>
              <a:t>1581 </a:t>
            </a:r>
            <a:r>
              <a:rPr lang="nb-NO" sz="1500" dirty="0"/>
              <a:t>dekar sentralt plassert i Innlandets største og raskest voksende </a:t>
            </a:r>
            <a:r>
              <a:rPr lang="nb-NO" sz="1500" dirty="0" smtClean="0"/>
              <a:t>region </a:t>
            </a:r>
            <a:r>
              <a:rPr lang="nb-NO" sz="1500" dirty="0"/>
              <a:t>og i</a:t>
            </a:r>
            <a:r>
              <a:rPr lang="nb-NO" sz="1600" dirty="0"/>
              <a:t> umiddelbar nærhet til oppgradert vei- og banenett. </a:t>
            </a:r>
            <a:endParaRPr lang="nb-NO" sz="150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08BBFEC-7AA9-7145-B7EB-F8A09C14F98F}"/>
              </a:ext>
            </a:extLst>
          </p:cNvPr>
          <p:cNvSpPr txBox="1"/>
          <p:nvPr/>
        </p:nvSpPr>
        <p:spPr>
          <a:xfrm>
            <a:off x="9431993" y="1293748"/>
            <a:ext cx="12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Heggvin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Næringsområde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7D7A378-8210-6144-B0D3-18EF9D88BDF2}"/>
              </a:ext>
            </a:extLst>
          </p:cNvPr>
          <p:cNvSpPr txBox="1"/>
          <p:nvPr/>
        </p:nvSpPr>
        <p:spPr>
          <a:xfrm>
            <a:off x="2642455" y="3303230"/>
            <a:ext cx="577511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Hamar og Løten kommuner </a:t>
            </a:r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samarbeid Eidsiva Energi jobber med tilretteleggingen 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 Heggvin næringsområde ved Vang trafo til en tomt egnet for batteriproduksjon og annen kraftkrevende industri</a:t>
            </a:r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nb-NO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Samarbeidet Hamar og Løten er essensielt for å ha tilstrekkelig med arealer tilgjengelig.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Reguleringsplan </a:t>
            </a: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Hamar ferdigstilles høsten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Reguleringsplan Løten ferdigstilles sommer 2022</a:t>
            </a:r>
          </a:p>
          <a:p>
            <a:endParaRPr lang="nb-NO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Samarbeidet med Eidsiva Energi avgjørende for å legge til rette for tilstrekkelig strøm til lokasjonen.  </a:t>
            </a:r>
          </a:p>
          <a:p>
            <a:endParaRPr lang="nb-NO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981" y="1140930"/>
            <a:ext cx="3493311" cy="492599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2" y="2632143"/>
            <a:ext cx="2099034" cy="343478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3" y="2469049"/>
            <a:ext cx="864880" cy="11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05" y="2319562"/>
            <a:ext cx="3514725" cy="351472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2775" y="317457"/>
            <a:ext cx="10906057" cy="1009651"/>
          </a:xfrm>
        </p:spPr>
        <p:txBody>
          <a:bodyPr>
            <a:normAutofit/>
          </a:bodyPr>
          <a:lstStyle/>
          <a:p>
            <a:r>
              <a:rPr lang="nb-NO" dirty="0" smtClean="0"/>
              <a:t>Batterifabrikk og regional betydning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776" y="1364753"/>
            <a:ext cx="10906056" cy="4766625"/>
          </a:xfrm>
        </p:spPr>
        <p:txBody>
          <a:bodyPr>
            <a:normAutofit fontScale="62500" lnSpcReduction="20000"/>
          </a:bodyPr>
          <a:lstStyle/>
          <a:p>
            <a:r>
              <a:rPr lang="nb-NO" dirty="0" smtClean="0"/>
              <a:t>Totalinvestering 30-40 NOK mrd. 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2000 arbeidsplasser tilknyttet fabrikken ( i fase 1)</a:t>
            </a:r>
          </a:p>
          <a:p>
            <a:pPr lvl="1"/>
            <a:r>
              <a:rPr lang="nb-NO" dirty="0" smtClean="0"/>
              <a:t>5-skiftsording</a:t>
            </a:r>
          </a:p>
          <a:p>
            <a:pPr lvl="1"/>
            <a:r>
              <a:rPr lang="nb-NO" dirty="0" smtClean="0"/>
              <a:t>Hovedsakelig fagarbeidere (prosessoperatører, automasjon, etc.)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Regional sysselsettingseffekt 3000+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Betydning for det grønne skiftet nasjonalt, regionalt og lokalt:</a:t>
            </a:r>
          </a:p>
          <a:p>
            <a:pPr lvl="1"/>
            <a:r>
              <a:rPr lang="nb-NO" dirty="0" smtClean="0"/>
              <a:t>Verdikjedeutvikling</a:t>
            </a:r>
          </a:p>
          <a:p>
            <a:pPr lvl="1"/>
            <a:r>
              <a:rPr lang="nb-NO" dirty="0" smtClean="0"/>
              <a:t>Nye investeringer</a:t>
            </a:r>
          </a:p>
          <a:p>
            <a:pPr lvl="1"/>
            <a:r>
              <a:rPr lang="nb-NO" dirty="0" smtClean="0"/>
              <a:t>Nye samarbeidsmuligheter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Brekkstang for vekst i hele Hamar- og </a:t>
            </a:r>
            <a:r>
              <a:rPr lang="nb-NO" dirty="0" err="1" smtClean="0"/>
              <a:t>Mjøsregionen</a:t>
            </a:r>
            <a:endParaRPr lang="nb-NO" dirty="0" smtClean="0"/>
          </a:p>
          <a:p>
            <a:pPr lvl="1"/>
            <a:r>
              <a:rPr lang="nb-NO" dirty="0" smtClean="0"/>
              <a:t>Boligbygging</a:t>
            </a:r>
          </a:p>
          <a:p>
            <a:pPr lvl="1"/>
            <a:r>
              <a:rPr lang="nb-NO" dirty="0" smtClean="0"/>
              <a:t>Utdanning</a:t>
            </a:r>
          </a:p>
          <a:p>
            <a:pPr lvl="1"/>
            <a:r>
              <a:rPr lang="nb-NO" dirty="0" smtClean="0"/>
              <a:t>Tiltrekking av nye næringsaktører</a:t>
            </a:r>
          </a:p>
          <a:p>
            <a:pPr lvl="1"/>
            <a:r>
              <a:rPr lang="nb-NO" dirty="0" smtClean="0"/>
              <a:t>Gründerskap</a:t>
            </a:r>
          </a:p>
          <a:p>
            <a:pPr lvl="1"/>
            <a:r>
              <a:rPr lang="nb-NO" dirty="0" smtClean="0"/>
              <a:t>Tjenesteutvikling i offentlig- og privat sektor</a:t>
            </a:r>
          </a:p>
        </p:txBody>
      </p:sp>
    </p:spTree>
    <p:extLst>
      <p:ext uri="{BB962C8B-B14F-4D97-AF65-F5344CB8AC3E}">
        <p14:creationId xmlns:p14="http://schemas.microsoft.com/office/powerpoint/2010/main" val="386691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ser anlegget ut?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«</a:t>
            </a:r>
            <a:r>
              <a:rPr lang="nb-NO" dirty="0" err="1" smtClean="0"/>
              <a:t>Gør</a:t>
            </a:r>
            <a:r>
              <a:rPr lang="nb-NO" dirty="0"/>
              <a:t>-</a:t>
            </a:r>
            <a:r>
              <a:rPr lang="nb-NO" dirty="0" smtClean="0"/>
              <a:t>digert»; bygningsmasser på ca. 250 mål (fase 1</a:t>
            </a:r>
            <a:r>
              <a:rPr lang="nb-NO" dirty="0" smtClean="0"/>
              <a:t>)</a:t>
            </a:r>
          </a:p>
          <a:p>
            <a:r>
              <a:rPr lang="nb-NO" dirty="0" smtClean="0"/>
              <a:t>Skal stå ferdig i 2025</a:t>
            </a:r>
            <a:endParaRPr lang="nb-NO" dirty="0" smtClean="0"/>
          </a:p>
          <a:p>
            <a:r>
              <a:rPr lang="nb-NO" dirty="0" smtClean="0"/>
              <a:t>Endelig utforming uavklart, men her er noen eksempler: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46" y="3809525"/>
            <a:ext cx="3389670" cy="181066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164" y="3809525"/>
            <a:ext cx="3715965" cy="181066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877" y="3809525"/>
            <a:ext cx="3755233" cy="1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Utfordringer/bekymringer (?)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46" y="1643967"/>
            <a:ext cx="9049968" cy="42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5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Suksesskriterier:</a:t>
            </a:r>
            <a:br>
              <a:rPr lang="nb-NO" dirty="0" smtClean="0"/>
            </a:br>
            <a:r>
              <a:rPr lang="nb-NO" dirty="0" smtClean="0"/>
              <a:t> 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smtClean="0"/>
              <a:t>Strøm</a:t>
            </a:r>
          </a:p>
          <a:p>
            <a:pPr lvl="1"/>
            <a:r>
              <a:rPr lang="nb-NO" dirty="0" smtClean="0"/>
              <a:t>150 MW i 2024 + </a:t>
            </a:r>
            <a:r>
              <a:rPr lang="nb-NO" dirty="0" smtClean="0"/>
              <a:t>150 </a:t>
            </a:r>
            <a:r>
              <a:rPr lang="nb-NO" dirty="0" smtClean="0"/>
              <a:t>MW i 2025</a:t>
            </a:r>
          </a:p>
          <a:p>
            <a:r>
              <a:rPr lang="nb-NO" dirty="0" smtClean="0"/>
              <a:t>Vann: </a:t>
            </a:r>
          </a:p>
          <a:p>
            <a:pPr lvl="1"/>
            <a:r>
              <a:rPr lang="nb-NO" dirty="0" smtClean="0"/>
              <a:t>tilstrekkelig kapasitet til å dekke arbeidsstyrkens behov og løsninger for tilstrekkelig prosessvann</a:t>
            </a:r>
          </a:p>
          <a:p>
            <a:r>
              <a:rPr lang="nb-NO" dirty="0" smtClean="0"/>
              <a:t>Logistikk: </a:t>
            </a:r>
          </a:p>
          <a:p>
            <a:pPr lvl="1"/>
            <a:r>
              <a:rPr lang="nb-NO" dirty="0" smtClean="0"/>
              <a:t>Godstransport: tilgang til jernbaneterminal </a:t>
            </a:r>
          </a:p>
          <a:p>
            <a:pPr lvl="1"/>
            <a:r>
              <a:rPr lang="nb-NO" dirty="0" smtClean="0"/>
              <a:t>Persontrafikk: egnede veiløsninger og kollektivtilbud</a:t>
            </a:r>
          </a:p>
          <a:p>
            <a:r>
              <a:rPr lang="nb-NO" dirty="0" smtClean="0"/>
              <a:t>Opsjonsavtaler med grunneiere</a:t>
            </a:r>
          </a:p>
          <a:p>
            <a:pPr lvl="1"/>
            <a:r>
              <a:rPr lang="nb-NO" dirty="0" smtClean="0"/>
              <a:t>Må på plass før reguleringsplanene godkjennes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534" y="0"/>
            <a:ext cx="445046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3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845</Words>
  <Application>Microsoft Office PowerPoint</Application>
  <PresentationFormat>Widescreen</PresentationFormat>
  <Paragraphs>114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Office-tema</vt:lpstr>
      <vt:lpstr>1_Office-tema</vt:lpstr>
      <vt:lpstr>PowerPoint-presentasjon</vt:lpstr>
      <vt:lpstr>Partnerskapet i Innlandet har banet vei for muligheter i morgendagens industri </vt:lpstr>
      <vt:lpstr>Batteriproduksjon – Innlandet har sjansen nå</vt:lpstr>
      <vt:lpstr>Krav for å bli tatt i betraktning:</vt:lpstr>
      <vt:lpstr>Heggvin  næringsområde</vt:lpstr>
      <vt:lpstr>Batterifabrikk og regional betydning</vt:lpstr>
      <vt:lpstr>Hvordan ser anlegget ut?</vt:lpstr>
      <vt:lpstr>Utfordringer/bekymringer (?)</vt:lpstr>
      <vt:lpstr>Suksesskriterier:   </vt:lpstr>
      <vt:lpstr>Logistikk </vt:lpstr>
      <vt:lpstr>PowerPoint-presentasjon</vt:lpstr>
      <vt:lpstr>Hvem må vi ha med på laget: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Vivi-Ann Slaatsveen</dc:creator>
  <cp:lastModifiedBy>Svein Frydenlund</cp:lastModifiedBy>
  <cp:revision>140</cp:revision>
  <cp:lastPrinted>2021-09-21T08:24:59Z</cp:lastPrinted>
  <dcterms:created xsi:type="dcterms:W3CDTF">2021-01-26T08:42:43Z</dcterms:created>
  <dcterms:modified xsi:type="dcterms:W3CDTF">2021-09-21T08:48:00Z</dcterms:modified>
</cp:coreProperties>
</file>