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3" r:id="rId6"/>
  </p:sldMasterIdLst>
  <p:notesMasterIdLst>
    <p:notesMasterId r:id="rId30"/>
  </p:notesMasterIdLst>
  <p:sldIdLst>
    <p:sldId id="290" r:id="rId7"/>
    <p:sldId id="1812" r:id="rId8"/>
    <p:sldId id="1813" r:id="rId9"/>
    <p:sldId id="1821" r:id="rId10"/>
    <p:sldId id="1814" r:id="rId11"/>
    <p:sldId id="1829" r:id="rId12"/>
    <p:sldId id="1827" r:id="rId13"/>
    <p:sldId id="1828" r:id="rId14"/>
    <p:sldId id="1810" r:id="rId15"/>
    <p:sldId id="1833" r:id="rId16"/>
    <p:sldId id="602" r:id="rId17"/>
    <p:sldId id="632" r:id="rId18"/>
    <p:sldId id="623" r:id="rId19"/>
    <p:sldId id="1816" r:id="rId20"/>
    <p:sldId id="1834" r:id="rId21"/>
    <p:sldId id="324" r:id="rId22"/>
    <p:sldId id="458" r:id="rId23"/>
    <p:sldId id="423" r:id="rId24"/>
    <p:sldId id="449" r:id="rId25"/>
    <p:sldId id="455" r:id="rId26"/>
    <p:sldId id="457" r:id="rId27"/>
    <p:sldId id="450" r:id="rId28"/>
    <p:sldId id="1832" r:id="rId2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840F8-0018-4532-9A24-B86C119D965A}" v="24" dt="2021-11-30T08:20:15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70153" autoAdjust="0"/>
  </p:normalViewPr>
  <p:slideViewPr>
    <p:cSldViewPr snapToGrid="0">
      <p:cViewPr varScale="1">
        <p:scale>
          <a:sx n="114" d="100"/>
          <a:sy n="114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etnes, Randi" userId="d4a59e13-71be-4d41-b615-dafd50d60604" providerId="ADAL" clId="{2B2840F8-0018-4532-9A24-B86C119D965A}"/>
    <pc:docChg chg="undo custSel addSld delSld modSld">
      <pc:chgData name="Sletnes, Randi" userId="d4a59e13-71be-4d41-b615-dafd50d60604" providerId="ADAL" clId="{2B2840F8-0018-4532-9A24-B86C119D965A}" dt="2021-11-30T08:20:15.303" v="699"/>
      <pc:docMkLst>
        <pc:docMk/>
      </pc:docMkLst>
      <pc:sldChg chg="modSp mod">
        <pc:chgData name="Sletnes, Randi" userId="d4a59e13-71be-4d41-b615-dafd50d60604" providerId="ADAL" clId="{2B2840F8-0018-4532-9A24-B86C119D965A}" dt="2021-11-29T09:46:15.567" v="33" actId="20577"/>
        <pc:sldMkLst>
          <pc:docMk/>
          <pc:sldMk cId="2983131534" sldId="290"/>
        </pc:sldMkLst>
        <pc:spChg chg="mod">
          <ac:chgData name="Sletnes, Randi" userId="d4a59e13-71be-4d41-b615-dafd50d60604" providerId="ADAL" clId="{2B2840F8-0018-4532-9A24-B86C119D965A}" dt="2021-11-29T09:46:15.567" v="33" actId="20577"/>
          <ac:spMkLst>
            <pc:docMk/>
            <pc:sldMk cId="2983131534" sldId="290"/>
            <ac:spMk id="6" creationId="{6B44EE62-E979-4363-B9AE-C6C99AA95E62}"/>
          </ac:spMkLst>
        </pc:spChg>
      </pc:sldChg>
      <pc:sldChg chg="delSp modSp add del mod">
        <pc:chgData name="Sletnes, Randi" userId="d4a59e13-71be-4d41-b615-dafd50d60604" providerId="ADAL" clId="{2B2840F8-0018-4532-9A24-B86C119D965A}" dt="2021-11-30T08:17:04.562" v="687"/>
        <pc:sldMkLst>
          <pc:docMk/>
          <pc:sldMk cId="333700190" sldId="324"/>
        </pc:sldMkLst>
        <pc:spChg chg="del mod">
          <ac:chgData name="Sletnes, Randi" userId="d4a59e13-71be-4d41-b615-dafd50d60604" providerId="ADAL" clId="{2B2840F8-0018-4532-9A24-B86C119D965A}" dt="2021-11-30T08:17:04.562" v="687"/>
          <ac:spMkLst>
            <pc:docMk/>
            <pc:sldMk cId="333700190" sldId="324"/>
            <ac:spMk id="3" creationId="{93579FEA-57B3-44FA-80CF-69EA551EE274}"/>
          </ac:spMkLst>
        </pc:spChg>
      </pc:sldChg>
      <pc:sldChg chg="add">
        <pc:chgData name="Sletnes, Randi" userId="d4a59e13-71be-4d41-b615-dafd50d60604" providerId="ADAL" clId="{2B2840F8-0018-4532-9A24-B86C119D965A}" dt="2021-11-30T08:17:43.441" v="690"/>
        <pc:sldMkLst>
          <pc:docMk/>
          <pc:sldMk cId="948526553" sldId="423"/>
        </pc:sldMkLst>
      </pc:sldChg>
      <pc:sldChg chg="add del">
        <pc:chgData name="Sletnes, Randi" userId="d4a59e13-71be-4d41-b615-dafd50d60604" providerId="ADAL" clId="{2B2840F8-0018-4532-9A24-B86C119D965A}" dt="2021-11-30T08:20:15.303" v="699"/>
        <pc:sldMkLst>
          <pc:docMk/>
          <pc:sldMk cId="3464996561" sldId="450"/>
        </pc:sldMkLst>
      </pc:sldChg>
      <pc:sldChg chg="add">
        <pc:chgData name="Sletnes, Randi" userId="d4a59e13-71be-4d41-b615-dafd50d60604" providerId="ADAL" clId="{2B2840F8-0018-4532-9A24-B86C119D965A}" dt="2021-11-30T08:18:31.193" v="691"/>
        <pc:sldMkLst>
          <pc:docMk/>
          <pc:sldMk cId="4040078887" sldId="455"/>
        </pc:sldMkLst>
      </pc:sldChg>
      <pc:sldChg chg="add del">
        <pc:chgData name="Sletnes, Randi" userId="d4a59e13-71be-4d41-b615-dafd50d60604" providerId="ADAL" clId="{2B2840F8-0018-4532-9A24-B86C119D965A}" dt="2021-11-30T08:19:59.697" v="698"/>
        <pc:sldMkLst>
          <pc:docMk/>
          <pc:sldMk cId="2564933023" sldId="457"/>
        </pc:sldMkLst>
      </pc:sldChg>
      <pc:sldChg chg="add">
        <pc:chgData name="Sletnes, Randi" userId="d4a59e13-71be-4d41-b615-dafd50d60604" providerId="ADAL" clId="{2B2840F8-0018-4532-9A24-B86C119D965A}" dt="2021-11-30T08:17:21.520" v="689"/>
        <pc:sldMkLst>
          <pc:docMk/>
          <pc:sldMk cId="754464852" sldId="458"/>
        </pc:sldMkLst>
      </pc:sldChg>
      <pc:sldChg chg="modSp add mod">
        <pc:chgData name="Sletnes, Randi" userId="d4a59e13-71be-4d41-b615-dafd50d60604" providerId="ADAL" clId="{2B2840F8-0018-4532-9A24-B86C119D965A}" dt="2021-11-29T14:43:52.851" v="166"/>
        <pc:sldMkLst>
          <pc:docMk/>
          <pc:sldMk cId="620825801" sldId="602"/>
        </pc:sldMkLst>
        <pc:spChg chg="mod">
          <ac:chgData name="Sletnes, Randi" userId="d4a59e13-71be-4d41-b615-dafd50d60604" providerId="ADAL" clId="{2B2840F8-0018-4532-9A24-B86C119D965A}" dt="2021-11-29T14:43:45.768" v="164" actId="27636"/>
          <ac:spMkLst>
            <pc:docMk/>
            <pc:sldMk cId="620825801" sldId="602"/>
            <ac:spMk id="2" creationId="{D86B2544-089E-4E4D-B8FD-51CF400F6AE8}"/>
          </ac:spMkLst>
        </pc:spChg>
        <pc:spChg chg="mod">
          <ac:chgData name="Sletnes, Randi" userId="d4a59e13-71be-4d41-b615-dafd50d60604" providerId="ADAL" clId="{2B2840F8-0018-4532-9A24-B86C119D965A}" dt="2021-11-29T14:43:52.851" v="166"/>
          <ac:spMkLst>
            <pc:docMk/>
            <pc:sldMk cId="620825801" sldId="602"/>
            <ac:spMk id="3" creationId="{4A945294-A57A-4C8B-9464-264A2DA8939E}"/>
          </ac:spMkLst>
        </pc:spChg>
      </pc:sldChg>
      <pc:sldChg chg="add">
        <pc:chgData name="Sletnes, Randi" userId="d4a59e13-71be-4d41-b615-dafd50d60604" providerId="ADAL" clId="{2B2840F8-0018-4532-9A24-B86C119D965A}" dt="2021-11-29T14:42:38.414" v="112"/>
        <pc:sldMkLst>
          <pc:docMk/>
          <pc:sldMk cId="2707444096" sldId="623"/>
        </pc:sldMkLst>
      </pc:sldChg>
      <pc:sldChg chg="add del">
        <pc:chgData name="Sletnes, Randi" userId="d4a59e13-71be-4d41-b615-dafd50d60604" providerId="ADAL" clId="{2B2840F8-0018-4532-9A24-B86C119D965A}" dt="2021-11-29T14:48:45.743" v="312" actId="47"/>
        <pc:sldMkLst>
          <pc:docMk/>
          <pc:sldMk cId="4191679545" sldId="628"/>
        </pc:sldMkLst>
      </pc:sldChg>
      <pc:sldChg chg="modSp add mod">
        <pc:chgData name="Sletnes, Randi" userId="d4a59e13-71be-4d41-b615-dafd50d60604" providerId="ADAL" clId="{2B2840F8-0018-4532-9A24-B86C119D965A}" dt="2021-11-29T14:42:09.112" v="110" actId="20577"/>
        <pc:sldMkLst>
          <pc:docMk/>
          <pc:sldMk cId="1781705372" sldId="632"/>
        </pc:sldMkLst>
        <pc:spChg chg="mod">
          <ac:chgData name="Sletnes, Randi" userId="d4a59e13-71be-4d41-b615-dafd50d60604" providerId="ADAL" clId="{2B2840F8-0018-4532-9A24-B86C119D965A}" dt="2021-11-29T14:42:09.112" v="110" actId="20577"/>
          <ac:spMkLst>
            <pc:docMk/>
            <pc:sldMk cId="1781705372" sldId="632"/>
            <ac:spMk id="2" creationId="{F3B88F33-3CF7-4EC9-8172-346D46A53854}"/>
          </ac:spMkLst>
        </pc:spChg>
      </pc:sldChg>
      <pc:sldChg chg="add del">
        <pc:chgData name="Sletnes, Randi" userId="d4a59e13-71be-4d41-b615-dafd50d60604" providerId="ADAL" clId="{2B2840F8-0018-4532-9A24-B86C119D965A}" dt="2021-11-29T14:48:50.051" v="313" actId="47"/>
        <pc:sldMkLst>
          <pc:docMk/>
          <pc:sldMk cId="823939208" sldId="633"/>
        </pc:sldMkLst>
      </pc:sldChg>
      <pc:sldChg chg="modSp mod">
        <pc:chgData name="Sletnes, Randi" userId="d4a59e13-71be-4d41-b615-dafd50d60604" providerId="ADAL" clId="{2B2840F8-0018-4532-9A24-B86C119D965A}" dt="2021-11-29T14:05:31.042" v="62" actId="20577"/>
        <pc:sldMkLst>
          <pc:docMk/>
          <pc:sldMk cId="4237591514" sldId="1812"/>
        </pc:sldMkLst>
        <pc:spChg chg="mod">
          <ac:chgData name="Sletnes, Randi" userId="d4a59e13-71be-4d41-b615-dafd50d60604" providerId="ADAL" clId="{2B2840F8-0018-4532-9A24-B86C119D965A}" dt="2021-11-29T14:05:31.042" v="62" actId="20577"/>
          <ac:spMkLst>
            <pc:docMk/>
            <pc:sldMk cId="4237591514" sldId="1812"/>
            <ac:spMk id="3" creationId="{BC85AB0C-01DF-4D9C-85AF-DDC4DB2CBD71}"/>
          </ac:spMkLst>
        </pc:spChg>
      </pc:sldChg>
      <pc:sldChg chg="del">
        <pc:chgData name="Sletnes, Randi" userId="d4a59e13-71be-4d41-b615-dafd50d60604" providerId="ADAL" clId="{2B2840F8-0018-4532-9A24-B86C119D965A}" dt="2021-11-29T09:47:40.045" v="36" actId="47"/>
        <pc:sldMkLst>
          <pc:docMk/>
          <pc:sldMk cId="2139412627" sldId="1818"/>
        </pc:sldMkLst>
      </pc:sldChg>
      <pc:sldChg chg="del">
        <pc:chgData name="Sletnes, Randi" userId="d4a59e13-71be-4d41-b615-dafd50d60604" providerId="ADAL" clId="{2B2840F8-0018-4532-9A24-B86C119D965A}" dt="2021-11-29T14:04:48.332" v="39" actId="47"/>
        <pc:sldMkLst>
          <pc:docMk/>
          <pc:sldMk cId="692880593" sldId="1819"/>
        </pc:sldMkLst>
      </pc:sldChg>
      <pc:sldChg chg="del">
        <pc:chgData name="Sletnes, Randi" userId="d4a59e13-71be-4d41-b615-dafd50d60604" providerId="ADAL" clId="{2B2840F8-0018-4532-9A24-B86C119D965A}" dt="2021-11-29T09:47:43.238" v="37" actId="47"/>
        <pc:sldMkLst>
          <pc:docMk/>
          <pc:sldMk cId="170934328" sldId="1822"/>
        </pc:sldMkLst>
      </pc:sldChg>
      <pc:sldChg chg="modSp del mod">
        <pc:chgData name="Sletnes, Randi" userId="d4a59e13-71be-4d41-b615-dafd50d60604" providerId="ADAL" clId="{2B2840F8-0018-4532-9A24-B86C119D965A}" dt="2021-11-30T08:17:05.433" v="688" actId="47"/>
        <pc:sldMkLst>
          <pc:docMk/>
          <pc:sldMk cId="1843678706" sldId="1823"/>
        </pc:sldMkLst>
        <pc:spChg chg="mod">
          <ac:chgData name="Sletnes, Randi" userId="d4a59e13-71be-4d41-b615-dafd50d60604" providerId="ADAL" clId="{2B2840F8-0018-4532-9A24-B86C119D965A}" dt="2021-11-29T09:51:08.501" v="38" actId="20577"/>
          <ac:spMkLst>
            <pc:docMk/>
            <pc:sldMk cId="1843678706" sldId="1823"/>
            <ac:spMk id="3" creationId="{801D8D0A-44AF-425A-9268-8C7B76906D70}"/>
          </ac:spMkLst>
        </pc:spChg>
      </pc:sldChg>
      <pc:sldChg chg="del">
        <pc:chgData name="Sletnes, Randi" userId="d4a59e13-71be-4d41-b615-dafd50d60604" providerId="ADAL" clId="{2B2840F8-0018-4532-9A24-B86C119D965A}" dt="2021-11-29T14:04:50.005" v="40" actId="47"/>
        <pc:sldMkLst>
          <pc:docMk/>
          <pc:sldMk cId="4231793324" sldId="1824"/>
        </pc:sldMkLst>
      </pc:sldChg>
      <pc:sldChg chg="del">
        <pc:chgData name="Sletnes, Randi" userId="d4a59e13-71be-4d41-b615-dafd50d60604" providerId="ADAL" clId="{2B2840F8-0018-4532-9A24-B86C119D965A}" dt="2021-11-29T14:04:57.108" v="41" actId="47"/>
        <pc:sldMkLst>
          <pc:docMk/>
          <pc:sldMk cId="1816572253" sldId="1825"/>
        </pc:sldMkLst>
      </pc:sldChg>
      <pc:sldChg chg="del">
        <pc:chgData name="Sletnes, Randi" userId="d4a59e13-71be-4d41-b615-dafd50d60604" providerId="ADAL" clId="{2B2840F8-0018-4532-9A24-B86C119D965A}" dt="2021-11-29T14:04:59.092" v="42" actId="47"/>
        <pc:sldMkLst>
          <pc:docMk/>
          <pc:sldMk cId="2099204307" sldId="1826"/>
        </pc:sldMkLst>
      </pc:sldChg>
      <pc:sldChg chg="del">
        <pc:chgData name="Sletnes, Randi" userId="d4a59e13-71be-4d41-b615-dafd50d60604" providerId="ADAL" clId="{2B2840F8-0018-4532-9A24-B86C119D965A}" dt="2021-11-29T09:47:37.677" v="35" actId="47"/>
        <pc:sldMkLst>
          <pc:docMk/>
          <pc:sldMk cId="530987639" sldId="1831"/>
        </pc:sldMkLst>
      </pc:sldChg>
      <pc:sldChg chg="addSp delSp">
        <pc:chgData name="Sletnes, Randi" userId="d4a59e13-71be-4d41-b615-dafd50d60604" providerId="ADAL" clId="{2B2840F8-0018-4532-9A24-B86C119D965A}" dt="2021-11-30T08:19:55.949" v="696"/>
        <pc:sldMkLst>
          <pc:docMk/>
          <pc:sldMk cId="1214984245" sldId="1832"/>
        </pc:sldMkLst>
        <pc:picChg chg="add del">
          <ac:chgData name="Sletnes, Randi" userId="d4a59e13-71be-4d41-b615-dafd50d60604" providerId="ADAL" clId="{2B2840F8-0018-4532-9A24-B86C119D965A}" dt="2021-11-30T08:19:55.949" v="696"/>
          <ac:picMkLst>
            <pc:docMk/>
            <pc:sldMk cId="1214984245" sldId="1832"/>
            <ac:picMk id="5" creationId="{70FDD2D6-E586-4B32-AFCF-F3A3A55BE307}"/>
          </ac:picMkLst>
        </pc:picChg>
      </pc:sldChg>
      <pc:sldChg chg="modSp new mod">
        <pc:chgData name="Sletnes, Randi" userId="d4a59e13-71be-4d41-b615-dafd50d60604" providerId="ADAL" clId="{2B2840F8-0018-4532-9A24-B86C119D965A}" dt="2021-11-29T14:50:01.489" v="404" actId="20577"/>
        <pc:sldMkLst>
          <pc:docMk/>
          <pc:sldMk cId="1211496541" sldId="1833"/>
        </pc:sldMkLst>
        <pc:spChg chg="mod">
          <ac:chgData name="Sletnes, Randi" userId="d4a59e13-71be-4d41-b615-dafd50d60604" providerId="ADAL" clId="{2B2840F8-0018-4532-9A24-B86C119D965A}" dt="2021-11-29T14:41:09.324" v="79" actId="20577"/>
          <ac:spMkLst>
            <pc:docMk/>
            <pc:sldMk cId="1211496541" sldId="1833"/>
            <ac:spMk id="2" creationId="{2251F593-9353-4C1B-9CE5-26A511C65D12}"/>
          </ac:spMkLst>
        </pc:spChg>
        <pc:spChg chg="mod">
          <ac:chgData name="Sletnes, Randi" userId="d4a59e13-71be-4d41-b615-dafd50d60604" providerId="ADAL" clId="{2B2840F8-0018-4532-9A24-B86C119D965A}" dt="2021-11-29T14:50:01.489" v="404" actId="20577"/>
          <ac:spMkLst>
            <pc:docMk/>
            <pc:sldMk cId="1211496541" sldId="1833"/>
            <ac:spMk id="3" creationId="{2D8E434C-E39C-4DA1-AE04-F61873E023AA}"/>
          </ac:spMkLst>
        </pc:spChg>
      </pc:sldChg>
      <pc:sldChg chg="new del">
        <pc:chgData name="Sletnes, Randi" userId="d4a59e13-71be-4d41-b615-dafd50d60604" providerId="ADAL" clId="{2B2840F8-0018-4532-9A24-B86C119D965A}" dt="2021-11-29T14:42:41.754" v="113" actId="47"/>
        <pc:sldMkLst>
          <pc:docMk/>
          <pc:sldMk cId="60330506" sldId="1834"/>
        </pc:sldMkLst>
      </pc:sldChg>
      <pc:sldChg chg="modSp new add del mod">
        <pc:chgData name="Sletnes, Randi" userId="d4a59e13-71be-4d41-b615-dafd50d60604" providerId="ADAL" clId="{2B2840F8-0018-4532-9A24-B86C119D965A}" dt="2021-11-29T14:47:16.959" v="307" actId="47"/>
        <pc:sldMkLst>
          <pc:docMk/>
          <pc:sldMk cId="1168326524" sldId="1834"/>
        </pc:sldMkLst>
        <pc:spChg chg="mod">
          <ac:chgData name="Sletnes, Randi" userId="d4a59e13-71be-4d41-b615-dafd50d60604" providerId="ADAL" clId="{2B2840F8-0018-4532-9A24-B86C119D965A}" dt="2021-11-29T14:46:28.727" v="301" actId="20577"/>
          <ac:spMkLst>
            <pc:docMk/>
            <pc:sldMk cId="1168326524" sldId="1834"/>
            <ac:spMk id="2" creationId="{11DE16FE-324B-4511-8FA1-A4633C816524}"/>
          </ac:spMkLst>
        </pc:spChg>
        <pc:spChg chg="mod">
          <ac:chgData name="Sletnes, Randi" userId="d4a59e13-71be-4d41-b615-dafd50d60604" providerId="ADAL" clId="{2B2840F8-0018-4532-9A24-B86C119D965A}" dt="2021-11-29T14:46:51.906" v="304"/>
          <ac:spMkLst>
            <pc:docMk/>
            <pc:sldMk cId="1168326524" sldId="1834"/>
            <ac:spMk id="3" creationId="{FB300DE8-BE49-407D-871B-58FBA71FBC45}"/>
          </ac:spMkLst>
        </pc:spChg>
      </pc:sldChg>
      <pc:sldChg chg="addSp delSp modSp new mod">
        <pc:chgData name="Sletnes, Randi" userId="d4a59e13-71be-4d41-b615-dafd50d60604" providerId="ADAL" clId="{2B2840F8-0018-4532-9A24-B86C119D965A}" dt="2021-11-30T08:16:51.432" v="683"/>
        <pc:sldMkLst>
          <pc:docMk/>
          <pc:sldMk cId="4259294245" sldId="1834"/>
        </pc:sldMkLst>
        <pc:spChg chg="mod">
          <ac:chgData name="Sletnes, Randi" userId="d4a59e13-71be-4d41-b615-dafd50d60604" providerId="ADAL" clId="{2B2840F8-0018-4532-9A24-B86C119D965A}" dt="2021-11-29T14:50:39.716" v="448" actId="20577"/>
          <ac:spMkLst>
            <pc:docMk/>
            <pc:sldMk cId="4259294245" sldId="1834"/>
            <ac:spMk id="2" creationId="{3B3B024B-D618-405A-AF5F-11E5B9F8132A}"/>
          </ac:spMkLst>
        </pc:spChg>
        <pc:spChg chg="mod">
          <ac:chgData name="Sletnes, Randi" userId="d4a59e13-71be-4d41-b615-dafd50d60604" providerId="ADAL" clId="{2B2840F8-0018-4532-9A24-B86C119D965A}" dt="2021-11-29T14:53:25.134" v="679" actId="20577"/>
          <ac:spMkLst>
            <pc:docMk/>
            <pc:sldMk cId="4259294245" sldId="1834"/>
            <ac:spMk id="3" creationId="{FF2A1992-AEF1-492D-8A39-9DAD5A259DA7}"/>
          </ac:spMkLst>
        </pc:spChg>
        <pc:picChg chg="add del">
          <ac:chgData name="Sletnes, Randi" userId="d4a59e13-71be-4d41-b615-dafd50d60604" providerId="ADAL" clId="{2B2840F8-0018-4532-9A24-B86C119D965A}" dt="2021-11-30T08:16:51.432" v="683"/>
          <ac:picMkLst>
            <pc:docMk/>
            <pc:sldMk cId="4259294245" sldId="1834"/>
            <ac:picMk id="4" creationId="{38D0D31E-ECB0-408F-85BC-20CB45B5ED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6D4C0-246D-4B2A-AD0D-FF22AAC333B8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69B89-BD31-4230-AC22-9B9F6C921B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28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Møter i regionene:</a:t>
            </a:r>
          </a:p>
          <a:p>
            <a:r>
              <a:rPr lang="nb-NO" dirty="0"/>
              <a:t>Sør-Østerdal 	11.11. (Styremøte) </a:t>
            </a:r>
          </a:p>
          <a:p>
            <a:r>
              <a:rPr lang="nb-NO" dirty="0"/>
              <a:t>	26.11. RR/IPR</a:t>
            </a:r>
          </a:p>
          <a:p>
            <a:r>
              <a:rPr lang="nb-NO" dirty="0"/>
              <a:t>	09.12. (Styremøte)</a:t>
            </a:r>
          </a:p>
          <a:p>
            <a:r>
              <a:rPr lang="nb-NO" dirty="0"/>
              <a:t>Nord-</a:t>
            </a:r>
            <a:r>
              <a:rPr lang="nb-NO" dirty="0" err="1"/>
              <a:t>Gbrd</a:t>
            </a:r>
            <a:r>
              <a:rPr lang="nb-NO" dirty="0"/>
              <a:t>.: 	19.11. (AU)  + 10.12. (RR)</a:t>
            </a:r>
          </a:p>
          <a:p>
            <a:r>
              <a:rPr lang="nb-NO" dirty="0"/>
              <a:t>Valdres. :	22.10. (AU) + 6.12. (AU)</a:t>
            </a:r>
          </a:p>
          <a:p>
            <a:r>
              <a:rPr lang="nb-NO" dirty="0" err="1"/>
              <a:t>Fjellreg</a:t>
            </a:r>
            <a:r>
              <a:rPr lang="nb-NO" dirty="0"/>
              <a:t>.:	24.11. (RR) + 01.12. (AU)</a:t>
            </a:r>
          </a:p>
          <a:p>
            <a:r>
              <a:rPr lang="nb-NO" dirty="0"/>
              <a:t>Kongsvinger:	25.11. (IPR/</a:t>
            </a:r>
            <a:r>
              <a:rPr lang="nb-NO" dirty="0" err="1"/>
              <a:t>Repskap</a:t>
            </a:r>
            <a:r>
              <a:rPr lang="nb-NO" dirty="0"/>
              <a:t>)</a:t>
            </a:r>
          </a:p>
          <a:p>
            <a:r>
              <a:rPr lang="nb-NO" dirty="0"/>
              <a:t>Hamar:	30.11. (</a:t>
            </a:r>
            <a:r>
              <a:rPr lang="nb-NO" dirty="0" err="1"/>
              <a:t>Repskap</a:t>
            </a:r>
            <a:r>
              <a:rPr lang="nb-NO" dirty="0"/>
              <a:t> og styremøte)</a:t>
            </a:r>
          </a:p>
          <a:p>
            <a:r>
              <a:rPr lang="nb-NO" dirty="0"/>
              <a:t>Midt-</a:t>
            </a:r>
            <a:r>
              <a:rPr lang="nb-NO" dirty="0" err="1"/>
              <a:t>Gbrd</a:t>
            </a:r>
            <a:r>
              <a:rPr lang="nb-NO" dirty="0"/>
              <a:t>.	10.12. (RR)</a:t>
            </a:r>
          </a:p>
          <a:p>
            <a:r>
              <a:rPr lang="nb-NO" dirty="0"/>
              <a:t>Lillehammer: 	10.12. (IPR)</a:t>
            </a:r>
          </a:p>
          <a:p>
            <a:r>
              <a:rPr lang="nb-NO" dirty="0"/>
              <a:t>Hadeland: 	03.12.</a:t>
            </a:r>
          </a:p>
          <a:p>
            <a:r>
              <a:rPr lang="nb-NO" dirty="0"/>
              <a:t>Gjøvik: 	20.12.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E648D-7663-4A83-820F-4FFF7B5A52A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2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Ut fra tidsramme og hva som er mest aktuelt i det enkelte regionråd/IPR:  </a:t>
            </a:r>
            <a:r>
              <a:rPr lang="nb-NO" b="1" dirty="0">
                <a:solidFill>
                  <a:srgbClr val="FF0000"/>
                </a:solidFill>
              </a:rPr>
              <a:t>VELG om nødvendig ut det viktigste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69B89-BD31-4230-AC22-9B9F6C921B8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43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69B89-BD31-4230-AC22-9B9F6C921B8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03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Kompetanse og livslang læring handler om:</a:t>
            </a:r>
          </a:p>
          <a:p>
            <a:pPr lvl="1"/>
            <a:r>
              <a:rPr lang="nb-NO" sz="1800" dirty="0"/>
              <a:t>oppvekst og utdanning</a:t>
            </a:r>
          </a:p>
          <a:p>
            <a:pPr lvl="1"/>
            <a:r>
              <a:rPr lang="nb-NO" sz="1800" dirty="0"/>
              <a:t>livslang læring</a:t>
            </a:r>
          </a:p>
          <a:p>
            <a:pPr lvl="1"/>
            <a:r>
              <a:rPr lang="nb-NO" sz="1800" dirty="0"/>
              <a:t>innovasjonskompetanse</a:t>
            </a:r>
          </a:p>
          <a:p>
            <a:pPr lvl="1"/>
            <a:r>
              <a:rPr lang="nb-NO" sz="1800" dirty="0"/>
              <a:t>utdanning og kultur for læring</a:t>
            </a:r>
          </a:p>
          <a:p>
            <a:pPr lvl="1"/>
            <a:r>
              <a:rPr lang="nb-NO" sz="1800" dirty="0"/>
              <a:t>forsterket samhandling</a:t>
            </a:r>
          </a:p>
          <a:p>
            <a:pPr lvl="1"/>
            <a:r>
              <a:rPr lang="nb-NO" sz="1800" dirty="0"/>
              <a:t>Innlandets kunnskapsmiljøer</a:t>
            </a:r>
          </a:p>
          <a:p>
            <a:pPr lvl="1"/>
            <a:r>
              <a:rPr lang="nb-NO" sz="1800" dirty="0"/>
              <a:t>voksnes læring</a:t>
            </a:r>
          </a:p>
          <a:p>
            <a:pPr lvl="1"/>
            <a:r>
              <a:rPr lang="nb-NO" sz="1800" dirty="0"/>
              <a:t>alternative lærings- og inkluderingsarenaer</a:t>
            </a:r>
          </a:p>
          <a:p>
            <a:endParaRPr lang="nb-NO" dirty="0"/>
          </a:p>
          <a:p>
            <a:r>
              <a:rPr lang="nb-NO" dirty="0"/>
              <a:t>Arbeidsliv og arbeidsplassutvikling handler om:</a:t>
            </a:r>
          </a:p>
          <a:p>
            <a:pPr lvl="1"/>
            <a:r>
              <a:rPr lang="nb-NO" sz="2600" dirty="0"/>
              <a:t>behov for arbeidskraft</a:t>
            </a:r>
          </a:p>
          <a:p>
            <a:pPr lvl="1"/>
            <a:r>
              <a:rPr lang="nb-NO" sz="2600" dirty="0"/>
              <a:t>omstilling og endring i arbeidslivet</a:t>
            </a:r>
          </a:p>
          <a:p>
            <a:pPr lvl="1"/>
            <a:r>
              <a:rPr lang="nb-NO" sz="2600" dirty="0"/>
              <a:t>et mangfoldig og inkluderende arbeidsliv</a:t>
            </a:r>
          </a:p>
          <a:p>
            <a:pPr lvl="1"/>
            <a:r>
              <a:rPr lang="nb-NO" sz="2600" dirty="0"/>
              <a:t>entreprenørskap og den digitale arbeidshverdagen</a:t>
            </a:r>
          </a:p>
          <a:p>
            <a:endParaRPr lang="nb-NO" dirty="0"/>
          </a:p>
          <a:p>
            <a:pPr algn="l"/>
            <a:r>
              <a:rPr lang="nb-NO" dirty="0"/>
              <a:t>Lokalsamfunn, møteplasser og kultur handler om:</a:t>
            </a:r>
          </a:p>
          <a:p>
            <a:pPr lvl="1"/>
            <a:r>
              <a:rPr lang="nb-NO" sz="2000" dirty="0"/>
              <a:t>attraktive byer, tettsteder og nærmiljøer</a:t>
            </a:r>
          </a:p>
          <a:p>
            <a:pPr lvl="1"/>
            <a:r>
              <a:rPr lang="nb-NO" sz="2000" dirty="0"/>
              <a:t>kulturarven</a:t>
            </a:r>
          </a:p>
          <a:p>
            <a:pPr lvl="1"/>
            <a:r>
              <a:rPr lang="nb-NO" sz="2000" dirty="0"/>
              <a:t>gode møteplasser</a:t>
            </a:r>
          </a:p>
          <a:p>
            <a:pPr lvl="1"/>
            <a:r>
              <a:rPr lang="nb-NO" sz="2000" dirty="0"/>
              <a:t>tjenester og service</a:t>
            </a:r>
          </a:p>
          <a:p>
            <a:pPr lvl="1"/>
            <a:r>
              <a:rPr lang="nb-NO" sz="2000" dirty="0"/>
              <a:t>tilgjengelighet for alle</a:t>
            </a:r>
          </a:p>
          <a:p>
            <a:pPr lvl="1"/>
            <a:r>
              <a:rPr lang="nb-NO" sz="2000" dirty="0"/>
              <a:t>boliger til alle</a:t>
            </a:r>
          </a:p>
          <a:p>
            <a:pPr lvl="1"/>
            <a:r>
              <a:rPr lang="nb-NO" sz="2000" dirty="0"/>
              <a:t>kunst og kulturelle opplevelser</a:t>
            </a:r>
          </a:p>
          <a:p>
            <a:pPr lvl="1"/>
            <a:r>
              <a:rPr lang="nb-NO" sz="2000" dirty="0"/>
              <a:t>idrett og friluftsliv</a:t>
            </a:r>
          </a:p>
          <a:p>
            <a:pPr lvl="1"/>
            <a:r>
              <a:rPr lang="nb-NO" sz="2000" dirty="0"/>
              <a:t>frivillig arbeid og sosiale møteplasser</a:t>
            </a:r>
          </a:p>
          <a:p>
            <a:pPr lvl="1"/>
            <a:r>
              <a:rPr lang="nb-NO" sz="2000" dirty="0"/>
              <a:t>flerkulturelt perspektiv og integrering</a:t>
            </a:r>
          </a:p>
          <a:p>
            <a:pPr algn="l"/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233FB-0A22-4898-8978-659F524351B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623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Underliggende temaer er temaer som vil virke inn på flere, eller alle, satsingsområdene for planen. </a:t>
            </a:r>
          </a:p>
          <a:p>
            <a:r>
              <a:rPr lang="nb-NO"/>
              <a:t>Arealbruk og arealbruksendringer vil ha en sentral rolle.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A4739-3021-4980-BC14-51E39D0D341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49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68FA5-01B8-4DDA-A61D-E8678D153FD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10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BFB2B0-2ABA-41C8-8A4E-0F8936BAE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51252E-3D69-4F69-AE5B-835CB3857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1DF1AB-AEA2-46A7-9BD0-426DB6EE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1F0B-7838-4621-B5B7-0BD5ED8C6B62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EC10A7-4F17-4794-B7AC-49DF8126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A1F70D-2152-4006-B743-4C9449B0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ED7C-9A43-45B8-8737-082A7F2A3C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4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9A8A49-11EB-47BB-9A0F-16C619282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64039C2-266E-482E-BA95-C9446A23E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0F8805-D10D-44CB-9081-A303EEA1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1F0B-7838-4621-B5B7-0BD5ED8C6B62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C47156-8010-4DA9-B8BF-9AC188C6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FB2574-532B-464C-93EE-C532583C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ED7C-9A43-45B8-8737-082A7F2A3C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023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FC4DD89-A0B5-43E8-AB1B-EA610E968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F86BF1D-D023-48B0-A201-8E1EAF004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3DA3A9-D4F4-470C-ADFF-65A0B91C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1F0B-7838-4621-B5B7-0BD5ED8C6B62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A6109C-6F9D-479B-A726-535E3D07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2CB244-EFD0-451A-A35F-E900D03C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ED7C-9A43-45B8-8737-082A7F2A3C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760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640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533"/>
            <a:ext cx="5218545" cy="3015466"/>
          </a:xfrm>
          <a:prstGeom prst="rect">
            <a:avLst/>
          </a:prstGeom>
        </p:spPr>
      </p:pic>
      <p:sp>
        <p:nvSpPr>
          <p:cNvPr id="17" name="Plassholder for tekst 16"/>
          <p:cNvSpPr>
            <a:spLocks noGrp="1"/>
          </p:cNvSpPr>
          <p:nvPr>
            <p:ph type="body" sz="quarter" idx="10"/>
          </p:nvPr>
        </p:nvSpPr>
        <p:spPr>
          <a:xfrm>
            <a:off x="838200" y="3136665"/>
            <a:ext cx="10515600" cy="1250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" y="224653"/>
            <a:ext cx="2563669" cy="10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4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640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533"/>
            <a:ext cx="5218545" cy="3015466"/>
          </a:xfrm>
          <a:prstGeom prst="rect">
            <a:avLst/>
          </a:prstGeom>
        </p:spPr>
      </p:pic>
      <p:sp>
        <p:nvSpPr>
          <p:cNvPr id="17" name="Plassholder for tekst 16"/>
          <p:cNvSpPr>
            <a:spLocks noGrp="1"/>
          </p:cNvSpPr>
          <p:nvPr>
            <p:ph type="body" sz="quarter" idx="10"/>
          </p:nvPr>
        </p:nvSpPr>
        <p:spPr>
          <a:xfrm>
            <a:off x="838200" y="3136665"/>
            <a:ext cx="10515600" cy="1250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" y="224653"/>
            <a:ext cx="2563669" cy="10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30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838200" y="1892135"/>
            <a:ext cx="10515600" cy="356439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04313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92135"/>
            <a:ext cx="3952875" cy="356439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/>
          </p:nvPr>
        </p:nvSpPr>
        <p:spPr>
          <a:xfrm>
            <a:off x="5057775" y="1892135"/>
            <a:ext cx="6296025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18124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925" y="1873662"/>
            <a:ext cx="3952875" cy="356439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966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quarter" idx="15"/>
          </p:nvPr>
        </p:nvSpPr>
        <p:spPr>
          <a:xfrm>
            <a:off x="838200" y="1873662"/>
            <a:ext cx="6296025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1360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 hasCustomPrompt="1"/>
          </p:nvPr>
        </p:nvSpPr>
        <p:spPr>
          <a:xfrm>
            <a:off x="6232850" y="1892135"/>
            <a:ext cx="5120950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 err="1"/>
              <a:t>redje</a:t>
            </a:r>
            <a:r>
              <a:rPr lang="nb-NO"/>
              <a:t>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6A173FF9-9E7D-4D6F-9FC8-7799B690E3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892135"/>
            <a:ext cx="5120951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3393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BCA700-E822-8546-BA53-CAD38152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52" y="4192876"/>
            <a:ext cx="2893291" cy="112236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24768D3A-B4C6-4846-93C7-5FD37A328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702" y="4206586"/>
            <a:ext cx="2894012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1C6F9580-4146-5B4D-9F2D-B0FE9E7AD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6473" y="4197350"/>
            <a:ext cx="2894013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3209E090-8181-0247-8175-FD2288F857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652" y="3756602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tekst 24">
            <a:extLst>
              <a:ext uri="{FF2B5EF4-FFF2-40B4-BE49-F238E27FC236}">
                <a16:creationId xmlns:a16="http://schemas.microsoft.com/office/drawing/2014/main" id="{B3DDC085-2F7A-1941-9FC5-0F891B697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702" y="3756313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tekst 24">
            <a:extLst>
              <a:ext uri="{FF2B5EF4-FFF2-40B4-BE49-F238E27FC236}">
                <a16:creationId xmlns:a16="http://schemas.microsoft.com/office/drawing/2014/main" id="{D12C300D-76CB-DE4E-AB53-CF4F3A56A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6182" y="3756312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Plassholder for bilde 28">
            <a:extLst>
              <a:ext uri="{FF2B5EF4-FFF2-40B4-BE49-F238E27FC236}">
                <a16:creationId xmlns:a16="http://schemas.microsoft.com/office/drawing/2014/main" id="{9D901454-00EF-F941-9DEF-C912F468EC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931" y="764163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0" name="Plassholder for bilde 28">
            <a:extLst>
              <a:ext uri="{FF2B5EF4-FFF2-40B4-BE49-F238E27FC236}">
                <a16:creationId xmlns:a16="http://schemas.microsoft.com/office/drawing/2014/main" id="{20746FCF-CD86-9E40-8268-311A3B27A9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8702" y="794039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1" name="Plassholder for bilde 28">
            <a:extLst>
              <a:ext uri="{FF2B5EF4-FFF2-40B4-BE49-F238E27FC236}">
                <a16:creationId xmlns:a16="http://schemas.microsoft.com/office/drawing/2014/main" id="{0BDCBDE5-9EC4-1F42-A694-F170EEB596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6182" y="789564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69064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35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934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243A12-5B7F-4E5B-87B4-8BA9A4F5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AB55EE-CDC2-4535-8044-2620089B3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B57794-CC96-49CD-AA5F-B590E819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1F0B-7838-4621-B5B7-0BD5ED8C6B62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1AFA13E-2F08-4DBA-BC36-C5A06171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2613ED-C229-4B5D-A1A9-1012487C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ED7C-9A43-45B8-8737-082A7F2A3C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0324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B608A84-4715-4F48-B249-2305DA8536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5402" y="1313187"/>
            <a:ext cx="4261196" cy="355240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590"/>
            <a:ext cx="3448050" cy="19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02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7809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4876AA0-3881-CE41-817C-BF75E8F1B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B2812E1-532D-E241-8E3C-73C86CBC4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15" y="281775"/>
            <a:ext cx="2047285" cy="83475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C0FA0ED-0801-5C4A-B424-6ADC6FFE1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0911"/>
            <a:ext cx="9144000" cy="219905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7014221-3092-8E4D-A7BE-BDD6FEA9F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9434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881956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3F0900-706F-4070-9E73-7E92A7263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A6033BC-E799-463A-BB6F-2DF0B7C1A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0DEE8F-9614-4750-9535-5A006C2D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74865-1F92-4AED-9780-1CE63F4649DE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53DDB1C-75D8-4FE3-8248-E67889E4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F9F081-99B9-4BB7-BA15-A5F3B216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738AC-E512-41CF-9C1A-87789D9FF7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6092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131328-A18C-4191-B520-037B21B7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27833D-34DB-49C7-9DC3-4E9905B0F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7D95C32-B278-4806-B540-DF5ED7E8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74865-1F92-4AED-9780-1CE63F4649DE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324D95-1E12-4982-8441-DE8B1B29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A5023BC-E8F8-42A9-9016-852F87AA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738AC-E512-41CF-9C1A-87789D9FF7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7408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298E61-1617-4C1D-906B-74A0ED2C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4EAE81-2375-4394-AAE9-38D2DB822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846A36-2B9D-48A4-9BC5-4DB01135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74865-1F92-4AED-9780-1CE63F4649DE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11A7B3-BEFA-41F3-ABB9-6F8F92ACF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B8E1D2-9929-447B-9EF7-370A4553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738AC-E512-41CF-9C1A-87789D9FF78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8FBAB16-CE01-46D6-8BC3-20C90ECB6E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433" y="389214"/>
            <a:ext cx="3526353" cy="8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9DC547-F047-4576-913F-FFFAF9503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7058E4-7702-40F0-8ADC-5A925EF3C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2867432-B462-48FB-8825-7BA74145D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387250D-F86F-4E38-B06D-84747B03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74865-1F92-4AED-9780-1CE63F4649DE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B89A53-5A1A-4E55-886A-DD345725F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AC6AEA-9493-473D-A1C0-E3E14B79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738AC-E512-41CF-9C1A-87789D9FF7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0543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28FC06-3EDD-42D1-A8C7-A1CA70C3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73BA951-7C43-4DB2-BDF3-16D358ADE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54A2411-AC0F-4E61-9617-BB0ED7967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A34430E-D43F-42A4-9EA4-4620C8E72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3754FF3-D85B-4A17-AC58-1765E12CF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56D189F-3E88-4D75-9C55-3065C9B97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74865-1F92-4AED-9780-1CE63F4649DE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409F2BF-904A-4DBB-973D-CEE5AE31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17EA89A-8117-439B-BBB1-44C0C7A3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738AC-E512-41CF-9C1A-87789D9FF7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004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5B2DDE-4404-4129-BFDA-667949CD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8611B04-1E9A-46E4-89DF-39352643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74865-1F92-4AED-9780-1CE63F4649DE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852C3BE-0670-4F76-A56C-D52740856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7A642DD-FED0-42C5-8921-0D9A7A5B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738AC-E512-41CF-9C1A-87789D9FF7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2455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83D668-7228-4632-A1A3-6D4205CE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74865-1F92-4AED-9780-1CE63F4649DE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B9ED85E-49A0-45A5-9526-415F983C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2BF9711-4845-4D08-9FD1-A1318990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738AC-E512-41CF-9C1A-87789D9FF7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682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9DA439-8DF7-426D-8BCD-4BC8C2D2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5CA6DA-30FA-472E-949E-AF417B70D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5A2E91-C9F3-4D09-977A-D638CD27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1F0B-7838-4621-B5B7-0BD5ED8C6B62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329320-BDFD-49A6-B5B1-11914ACA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EAD6DF-6C54-4B1D-A673-6A492F61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ED7C-9A43-45B8-8737-082A7F2A3C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015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0E58DF-DCC7-49D4-ADBB-5AD80D94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25EE46-67CE-4AF4-B6A9-F093E3264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53252D2-36F5-435B-A089-2E82D0491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B6C64F4-B249-40BF-A4A6-F95E2B14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74865-1F92-4AED-9780-1CE63F4649DE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6E8CA79-4000-458D-8680-C3E8BDD11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1ED9DC1-916B-4E84-97A8-527E781A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738AC-E512-41CF-9C1A-87789D9FF7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012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625E9D-B31A-4F92-9BC2-128E0CDD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DFA6083-F73B-461B-BD21-E52115E53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DE8E37-2BD6-4F7C-98A5-89BF16C6B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6223C6-0772-4BDD-87BC-2E21B33D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74865-1F92-4AED-9780-1CE63F4649DE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4A8708-1CF7-4C29-A24C-27BB90C8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F5C42FB-8558-4460-914D-972CA812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738AC-E512-41CF-9C1A-87789D9FF7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0696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9821E0-4FB5-479C-9490-A5CFFC17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B093DDF-6C45-439C-BAB5-573D773EA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5F44E3-B97A-4693-BF9F-BCA02907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74865-1F92-4AED-9780-1CE63F4649DE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EB2560-F21A-46D2-8CD7-A9BF85E1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93A7DB-D234-4C1A-BBAC-789548BA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738AC-E512-41CF-9C1A-87789D9FF7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563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277BA40-2F64-484E-8A3C-28B4A78C8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75BD8AC-DFAC-495D-B833-C1297C560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328ED7-77FE-4619-94E2-B07ADFDF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74865-1F92-4AED-9780-1CE63F4649DE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C9E27D-76CC-4151-93EC-BE7EA020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DD6B9B-D48F-40FB-850E-EF9A3208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738AC-E512-41CF-9C1A-87789D9FF7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1759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838200" y="1892135"/>
            <a:ext cx="10515600" cy="356439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5738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C05D8E-A4D8-4833-9FE3-5A4BF68C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3A9858-5843-43C9-8A1B-316FC6E59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4B52FB5-7EA2-4FE3-83ED-A53FC02F3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353C31D-83AB-4E1B-A660-84542132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1F0B-7838-4621-B5B7-0BD5ED8C6B62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982F77D-83FA-4824-9AC7-5EEE46B7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5EEFDCC-F6F4-4E23-8C2A-58E5D328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ED7C-9A43-45B8-8737-082A7F2A3C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540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F1FDF8-EED8-4EB2-9407-2EF4EC69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F406C5-EF81-48EF-95FD-2A5461162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42905C8-7B54-41F6-8B9B-6C052BF03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E790B9A-5D1F-4CD9-A449-E9388C275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FC7BF29-E398-4021-911F-46C99E909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1E3B80D-5E1A-43A2-AB9A-43269AF4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1F0B-7838-4621-B5B7-0BD5ED8C6B62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8A15D69-439C-48CD-8FCC-1B46F0C3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E4EC42A-9CD7-48D6-822D-AF0101DB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ED7C-9A43-45B8-8737-082A7F2A3C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605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71C873-700C-423C-AC31-7D87B244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056BFF2-D3D5-4394-92ED-894461B5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1F0B-7838-4621-B5B7-0BD5ED8C6B62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8DB149C-B17A-4815-8A6B-A62C75EF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B209DDE-26CB-408E-8350-712F4F90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ED7C-9A43-45B8-8737-082A7F2A3C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6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9B570E6-90A8-4B7F-B086-4B86240C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1F0B-7838-4621-B5B7-0BD5ED8C6B62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AA22D65-A887-4772-B5AE-0C2CB865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13893C-86F2-4F32-A764-621C8D653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ED7C-9A43-45B8-8737-082A7F2A3C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565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21886-D3E0-4766-A09A-44C1BF71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2CFFC6-0EE6-4C23-80BD-D008FFD69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10B986A-FD13-4313-8551-EA8F6D061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073C03E-577B-4D8F-810E-78BCE1A2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1F0B-7838-4621-B5B7-0BD5ED8C6B62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9E4210-B0F4-4D82-88FA-164F4A8D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38A95A0-6A9C-4011-8AC8-BB43162C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ED7C-9A43-45B8-8737-082A7F2A3C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657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2C2C1F-F662-4903-93DE-451D144C7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62BF19A-E334-46EA-A12A-904CC1281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E2100E8-F44F-4CD0-8C93-BE5BD00B9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93AD2CD-648A-4EEF-A2F7-5EAF48BA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1F0B-7838-4621-B5B7-0BD5ED8C6B62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8B8980-83C9-43D7-8DB7-1C2CA58F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99F8A68-56C0-4F32-8714-916084D6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ED7C-9A43-45B8-8737-082A7F2A3C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22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sv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CAEF278-A794-4171-A9C6-CC9DE221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598D82-ED2E-4570-8788-F9925F97E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AA4721-EC0C-46E4-8431-0877C2B74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01F0B-7838-4621-B5B7-0BD5ED8C6B62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88C634-BC10-48C2-A9D0-27C3B672B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81C5F0A-5BFD-4BD4-8B55-3ED7A0DE8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8ED7C-9A43-45B8-8737-082A7F2A3C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61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004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4CCE55-90BB-6640-8F42-8512B2E6B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1700"/>
            <a:ext cx="10515600" cy="356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0" y="5952680"/>
            <a:ext cx="12192000" cy="914556"/>
          </a:xfrm>
          <a:prstGeom prst="rect">
            <a:avLst/>
          </a:prstGeom>
          <a:solidFill>
            <a:srgbClr val="00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6019199"/>
            <a:ext cx="2009775" cy="8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6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74F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74F"/>
        </a:buClr>
        <a:buSzPct val="13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838D88C-609E-408E-B296-555B6AF8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53EEAB6-2DDF-43C4-87DC-E4484B859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8BA4269D-9372-41BB-89F9-E7622A6369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16785" y="6176963"/>
            <a:ext cx="2115245" cy="50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svg"/><Relationship Id="rId3" Type="http://schemas.openxmlformats.org/officeDocument/2006/relationships/image" Target="../media/image19.svg"/><Relationship Id="rId7" Type="http://schemas.openxmlformats.org/officeDocument/2006/relationships/image" Target="../media/image31.svg"/><Relationship Id="rId12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11" Type="http://schemas.openxmlformats.org/officeDocument/2006/relationships/image" Target="../media/image34.svg"/><Relationship Id="rId5" Type="http://schemas.openxmlformats.org/officeDocument/2006/relationships/image" Target="../media/image29.svg"/><Relationship Id="rId10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xd.adobe.com/view/68345600-1295-48ad-98bd-e1b07a515df9-3d67/" TargetMode="Externa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rod01.elementscloud.no/publikum/920717152/DmbMeeting/350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2">
            <a:extLst>
              <a:ext uri="{FF2B5EF4-FFF2-40B4-BE49-F238E27FC236}">
                <a16:creationId xmlns:a16="http://schemas.microsoft.com/office/drawing/2014/main" id="{D248FE76-5F65-4ABD-A5EF-7DB289680208}"/>
              </a:ext>
            </a:extLst>
          </p:cNvPr>
          <p:cNvSpPr txBox="1">
            <a:spLocks/>
          </p:cNvSpPr>
          <p:nvPr/>
        </p:nvSpPr>
        <p:spPr>
          <a:xfrm>
            <a:off x="4535668" y="4170885"/>
            <a:ext cx="6400800" cy="18527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574F"/>
              </a:buClr>
              <a:buSzPct val="13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74F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6B44EE62-E979-4363-B9AE-C6C99AA9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834" y="1693509"/>
            <a:ext cx="8378332" cy="3643920"/>
          </a:xfrm>
        </p:spPr>
        <p:txBody>
          <a:bodyPr>
            <a:normAutofit/>
          </a:bodyPr>
          <a:lstStyle/>
          <a:p>
            <a:r>
              <a:rPr lang="nb-NO" sz="4000" dirty="0"/>
              <a:t>Hamarregionen</a:t>
            </a:r>
            <a:br>
              <a:rPr lang="nb-NO" sz="4000" dirty="0"/>
            </a:br>
            <a:r>
              <a:rPr lang="nb-NO" sz="4000" dirty="0"/>
              <a:t>30 november 2021</a:t>
            </a:r>
            <a:br>
              <a:rPr lang="nb-NO" sz="4000" dirty="0"/>
            </a:br>
            <a:endParaRPr lang="nb-NO" sz="40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A5B13A3-68D1-4531-A38B-91A944DD84A5}"/>
              </a:ext>
            </a:extLst>
          </p:cNvPr>
          <p:cNvSpPr txBox="1"/>
          <p:nvPr/>
        </p:nvSpPr>
        <p:spPr>
          <a:xfrm>
            <a:off x="821094" y="5719665"/>
            <a:ext cx="127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Oppdatert 18.11.-21</a:t>
            </a:r>
          </a:p>
        </p:txBody>
      </p:sp>
    </p:spTree>
    <p:extLst>
      <p:ext uri="{BB962C8B-B14F-4D97-AF65-F5344CB8AC3E}">
        <p14:creationId xmlns:p14="http://schemas.microsoft.com/office/powerpoint/2010/main" val="298313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51F593-9353-4C1B-9CE5-26A511C65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Regionale planer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D8E434C-E39C-4DA1-AE04-F61873E023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Prosjektgrupper: </a:t>
            </a:r>
          </a:p>
          <a:p>
            <a:r>
              <a:rPr lang="nb-NO" dirty="0"/>
              <a:t>Interne ressurser (</a:t>
            </a:r>
            <a:r>
              <a:rPr lang="nb-NO" dirty="0" err="1"/>
              <a:t>Ifk</a:t>
            </a:r>
            <a:r>
              <a:rPr lang="nb-NO" dirty="0"/>
              <a:t>)</a:t>
            </a:r>
          </a:p>
          <a:p>
            <a:r>
              <a:rPr lang="nb-NO" dirty="0"/>
              <a:t>Statsforvalteren</a:t>
            </a:r>
          </a:p>
          <a:p>
            <a:r>
              <a:rPr lang="nb-NO" dirty="0"/>
              <a:t>NAV (regional plan for inkludering)</a:t>
            </a:r>
          </a:p>
          <a:p>
            <a:pPr marL="0" indent="0">
              <a:buNone/>
            </a:pPr>
            <a:r>
              <a:rPr lang="nb-NO" dirty="0"/>
              <a:t>Styringsgrupper: fylkespolitikere, avdelingssjef (</a:t>
            </a:r>
            <a:r>
              <a:rPr lang="nb-NO" dirty="0" err="1"/>
              <a:t>Ifk</a:t>
            </a:r>
            <a:r>
              <a:rPr lang="nb-NO" dirty="0"/>
              <a:t>), Statsforvalteren, KS</a:t>
            </a:r>
          </a:p>
        </p:txBody>
      </p:sp>
    </p:spTree>
    <p:extLst>
      <p:ext uri="{BB962C8B-B14F-4D97-AF65-F5344CB8AC3E}">
        <p14:creationId xmlns:p14="http://schemas.microsoft.com/office/powerpoint/2010/main" val="121149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6B2544-089E-4E4D-B8FD-51CF400F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</p:spPr>
        <p:txBody>
          <a:bodyPr anchor="ctr">
            <a:normAutofit/>
          </a:bodyPr>
          <a:lstStyle/>
          <a:p>
            <a:r>
              <a:rPr lang="nb-NO" b="0" dirty="0"/>
              <a:t>Regional plan for det inkluderende Innlandet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400CF3E5-9FA7-4B2C-A099-D0A1722D97F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488666" y="1892135"/>
            <a:ext cx="4609317" cy="3557588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945294-A57A-4C8B-9464-264A2DA893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892135"/>
            <a:ext cx="5120951" cy="35575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nb-NO" sz="2800" b="0" dirty="0"/>
              <a:t>Planens tema</a:t>
            </a:r>
            <a:endParaRPr lang="nb-NO" sz="1800" b="1" dirty="0"/>
          </a:p>
          <a:p>
            <a:pPr marL="0" indent="0">
              <a:buNone/>
            </a:pPr>
            <a:r>
              <a:rPr lang="nb-NO" sz="1800" b="1" dirty="0"/>
              <a:t>1. Kompetanse og livslang læring</a:t>
            </a:r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1800" b="1" dirty="0"/>
              <a:t>2. Arbeidsliv og arbeidsplassutvikling</a:t>
            </a:r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1800" b="1" dirty="0"/>
              <a:t>3. Lokalsamfunn, møteplasser og kultur</a:t>
            </a:r>
            <a:br>
              <a:rPr lang="nb-NO" sz="1800" b="1" dirty="0"/>
            </a:br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62082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B88F33-3CF7-4EC9-8172-346D46A53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257"/>
            <a:ext cx="10515600" cy="1054100"/>
          </a:xfrm>
        </p:spPr>
        <p:txBody>
          <a:bodyPr>
            <a:normAutofit/>
          </a:bodyPr>
          <a:lstStyle/>
          <a:p>
            <a:r>
              <a:rPr lang="nb-NO" dirty="0"/>
              <a:t>Klima, energi og miljø -Satsingsområder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B0670C-56F9-401C-AF51-7F4885A2B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2090" y="1923019"/>
            <a:ext cx="6561305" cy="3381293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nb-NO"/>
              <a:t>Arealbruk og arealbruksendringer</a:t>
            </a:r>
            <a:r>
              <a:rPr lang="en-US"/>
              <a:t>​</a:t>
            </a:r>
          </a:p>
          <a:p>
            <a:pPr fontAlgn="base"/>
            <a:r>
              <a:rPr lang="nb-NO"/>
              <a:t>Redusere klimagassutslippene fra transport </a:t>
            </a:r>
            <a:r>
              <a:rPr lang="en-US"/>
              <a:t>​</a:t>
            </a:r>
          </a:p>
          <a:p>
            <a:pPr fontAlgn="base"/>
            <a:r>
              <a:rPr lang="nb-NO"/>
              <a:t>Klimatilpasning og naturskade </a:t>
            </a:r>
            <a:r>
              <a:rPr lang="en-US"/>
              <a:t>​</a:t>
            </a:r>
            <a:endParaRPr lang="nb-NO"/>
          </a:p>
          <a:p>
            <a:pPr fontAlgn="base"/>
            <a:r>
              <a:rPr lang="nb-NO"/>
              <a:t>Natur- og kulturmiljø og naturmangfold</a:t>
            </a:r>
            <a:endParaRPr lang="en-US"/>
          </a:p>
          <a:p>
            <a:pPr fontAlgn="base"/>
            <a:r>
              <a:rPr lang="nb-NO"/>
              <a:t>Omstilling til - og bruk av - fornybar energi</a:t>
            </a:r>
            <a:r>
              <a:rPr lang="en-US"/>
              <a:t>​</a:t>
            </a:r>
          </a:p>
          <a:p>
            <a:pPr fontAlgn="base"/>
            <a:r>
              <a:rPr lang="nb-NO"/>
              <a:t>Grønn omstilling, næringsutvikling og nye arbeidsplasser</a:t>
            </a:r>
            <a:r>
              <a:rPr lang="en-US"/>
              <a:t>​</a:t>
            </a:r>
          </a:p>
          <a:p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60B26B-89FA-48CE-A4C7-3C595D5D7EE8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kument 4">
            <a:extLst>
              <a:ext uri="{FF2B5EF4-FFF2-40B4-BE49-F238E27FC236}">
                <a16:creationId xmlns:a16="http://schemas.microsoft.com/office/drawing/2014/main" id="{C5C393B2-18C6-41CF-BF02-592EEF1D6F7D}"/>
              </a:ext>
            </a:extLst>
          </p:cNvPr>
          <p:cNvSpPr/>
          <p:nvPr/>
        </p:nvSpPr>
        <p:spPr>
          <a:xfrm>
            <a:off x="980872" y="1923019"/>
            <a:ext cx="3570515" cy="3381293"/>
          </a:xfrm>
          <a:prstGeom prst="flowChartDocumen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Underliggende temaer: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Areal- og arealbruksendringer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Kommunikasjon og kompetanse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Folkehelse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Verdiskapning</a:t>
            </a:r>
            <a:r>
              <a:rPr kumimoji="0" lang="nb-NO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0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5A1C36-49E5-4C4D-892B-D866F3B9D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47" y="498186"/>
            <a:ext cx="10515600" cy="1054100"/>
          </a:xfrm>
        </p:spPr>
        <p:txBody>
          <a:bodyPr anchor="ctr">
            <a:normAutofit/>
          </a:bodyPr>
          <a:lstStyle/>
          <a:p>
            <a:r>
              <a:rPr lang="nb-NO" sz="3600" dirty="0"/>
              <a:t>Hvorfor en regional plan samfunnssikkerhet?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4E79C0-D04B-4C4D-8C7F-059367B57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95345" y="1448133"/>
            <a:ext cx="7631835" cy="433383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90000"/>
              </a:lnSpc>
              <a:buSzPct val="100000"/>
              <a:buNone/>
            </a:pPr>
            <a:r>
              <a:rPr lang="nb-NO" sz="2400" b="1" dirty="0">
                <a:cs typeface="Calibri" panose="020F0502020204030204" pitchFamily="34" charset="0"/>
              </a:rPr>
              <a:t>Formål</a:t>
            </a:r>
          </a:p>
          <a:p>
            <a:pPr marL="0" lvl="0" indent="0">
              <a:lnSpc>
                <a:spcPct val="90000"/>
              </a:lnSpc>
              <a:buSzPct val="100000"/>
              <a:buNone/>
            </a:pPr>
            <a:r>
              <a:rPr lang="nb-NO" sz="1600" i="1" dirty="0"/>
              <a:t>Tydeliggjøre og videreutvikle samfunnssikkerhets- og beredskapsarbeidet i Innlandet, og ivareta samfunnssikkerheten der Innlandets risikobilde ses i et bredt perspektiv</a:t>
            </a:r>
            <a:r>
              <a:rPr lang="nb-NO" sz="1600" dirty="0"/>
              <a:t>.</a:t>
            </a:r>
          </a:p>
          <a:p>
            <a:pPr marL="0" lvl="0" indent="0">
              <a:lnSpc>
                <a:spcPct val="90000"/>
              </a:lnSpc>
              <a:buSzPct val="100000"/>
              <a:buNone/>
            </a:pPr>
            <a:endParaRPr lang="nb-NO" sz="1600" dirty="0"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SzPct val="100000"/>
              <a:buNone/>
            </a:pPr>
            <a:r>
              <a:rPr lang="nb-NO" sz="2400" b="1" dirty="0">
                <a:cs typeface="Calibri" panose="020F0502020204030204" pitchFamily="34" charset="0"/>
              </a:rPr>
              <a:t>8 hovedtemaer</a:t>
            </a:r>
            <a:endParaRPr lang="nb-NO" sz="2400" dirty="0"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nb-NO" sz="1600" dirty="0">
                <a:solidFill>
                  <a:srgbClr val="000000"/>
                </a:solidFill>
                <a:cs typeface="Calibri" panose="020F0502020204030204" pitchFamily="34" charset="0"/>
              </a:rPr>
              <a:t>Naturfare og klimaendringer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nb-NO" sz="1600" dirty="0">
                <a:solidFill>
                  <a:srgbClr val="000000"/>
                </a:solidFill>
                <a:cs typeface="Calibri" panose="020F0502020204030204" pitchFamily="34" charset="0"/>
              </a:rPr>
              <a:t>Matproduksjon og selvforsyning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nb-NO" sz="1600" dirty="0">
                <a:solidFill>
                  <a:srgbClr val="000000"/>
                </a:solidFill>
                <a:cs typeface="Calibri" panose="020F0502020204030204" pitchFamily="34" charset="0"/>
              </a:rPr>
              <a:t>Allmenfarlig smittsom sykdom/smittevern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nb-NO" sz="1600" dirty="0">
                <a:solidFill>
                  <a:srgbClr val="000000"/>
                </a:solidFill>
                <a:cs typeface="Calibri" panose="020F0502020204030204" pitchFamily="34" charset="0"/>
              </a:rPr>
              <a:t>Digital infrastruktur, -bredbånd/fiber og kraftforsyning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nb-NO" sz="1600" dirty="0">
                <a:solidFill>
                  <a:srgbClr val="000000"/>
                </a:solidFill>
                <a:cs typeface="Calibri" panose="020F0502020204030204" pitchFamily="34" charset="0"/>
              </a:rPr>
              <a:t>Cyber- og informasjonssikkerhet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nb-NO" sz="1600" dirty="0">
                <a:solidFill>
                  <a:srgbClr val="000000"/>
                </a:solidFill>
                <a:cs typeface="Calibri" panose="020F0502020204030204" pitchFamily="34" charset="0"/>
              </a:rPr>
              <a:t>Vann, avløp og transport på veg og bane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nb-NO" sz="1600" dirty="0">
                <a:solidFill>
                  <a:srgbClr val="000000"/>
                </a:solidFill>
                <a:cs typeface="Calibri" panose="020F0502020204030204" pitchFamily="34" charset="0"/>
              </a:rPr>
              <a:t>Beredskap knyttet til reiseliv og deltidsinnbyggere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nb-NO" sz="1600" dirty="0">
                <a:solidFill>
                  <a:srgbClr val="000000"/>
                </a:solidFill>
                <a:cs typeface="Calibri" panose="020F0502020204030204" pitchFamily="34" charset="0"/>
              </a:rPr>
              <a:t>Forsvaret og sivilt militært samarbeid i Innlandet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C04461A-5D40-4DBD-A645-66FE0F3A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55" y="1841770"/>
            <a:ext cx="2859727" cy="38016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7444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346DB7-3EAC-435B-B020-83E0B2B5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540398"/>
          </a:xfrm>
        </p:spPr>
        <p:txBody>
          <a:bodyPr>
            <a:normAutofit fontScale="90000"/>
          </a:bodyPr>
          <a:lstStyle/>
          <a:p>
            <a:r>
              <a:rPr lang="nb-NO" dirty="0"/>
              <a:t>Regionale planer </a:t>
            </a:r>
            <a:br>
              <a:rPr lang="nb-NO" dirty="0"/>
            </a:br>
            <a:r>
              <a:rPr lang="nb-NO" dirty="0"/>
              <a:t>3 regionale medvirkningsseminarer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25E72DC-8D2D-40F1-8F1A-E698E8D203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92135"/>
            <a:ext cx="10515600" cy="4004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Lørdag 29. januar	Hamar 	Frivillige lag og foreninger</a:t>
            </a:r>
          </a:p>
          <a:p>
            <a:pPr marL="0" indent="0">
              <a:buNone/>
            </a:pPr>
            <a:endParaRPr lang="nb-NO" dirty="0"/>
          </a:p>
          <a:p>
            <a:pPr marL="0" lvl="0" indent="0">
              <a:spcAft>
                <a:spcPts val="1200"/>
              </a:spcAft>
              <a:buNone/>
            </a:pPr>
            <a:r>
              <a:rPr lang="nb-NO" sz="18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Regionråd/kommuner, kompetanseinstitusjoner, frivillige organisasjoner og næringsliv:</a:t>
            </a:r>
          </a:p>
          <a:p>
            <a:pPr marL="0" indent="0">
              <a:buNone/>
            </a:pPr>
            <a:r>
              <a:rPr lang="nb-NO" dirty="0"/>
              <a:t>27. januar		Savalen		Nord-Regionen</a:t>
            </a:r>
          </a:p>
          <a:p>
            <a:pPr marL="0" indent="0">
              <a:buNone/>
            </a:pPr>
            <a:r>
              <a:rPr lang="nb-NO" dirty="0"/>
              <a:t>02. februar		Gjøvik		Midt-regionen </a:t>
            </a:r>
          </a:p>
          <a:p>
            <a:pPr marL="0" indent="0">
              <a:buNone/>
            </a:pPr>
            <a:r>
              <a:rPr lang="nb-NO" dirty="0"/>
              <a:t>03. februar 		Elverum		Sør-regionen</a:t>
            </a:r>
          </a:p>
          <a:p>
            <a:pPr marL="0" indent="0">
              <a:buNone/>
            </a:pPr>
            <a:r>
              <a:rPr lang="nb-NO" sz="1500" dirty="0"/>
              <a:t>				</a:t>
            </a:r>
          </a:p>
          <a:p>
            <a:pPr marL="0" indent="0">
              <a:buNone/>
            </a:pPr>
            <a:r>
              <a:rPr lang="nb-NO" sz="1500" dirty="0"/>
              <a:t>				</a:t>
            </a:r>
            <a:r>
              <a:rPr lang="nb-NO" sz="1200" i="1" dirty="0"/>
              <a:t>Alle klokken 10.00-15.00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766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3B024B-D618-405A-AF5F-11E5B9F81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Involvering for øvrig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F2A1992-AEF1-492D-8A39-9DAD5A259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Mulig som tema i IPR etter nytt år</a:t>
            </a:r>
          </a:p>
          <a:p>
            <a:r>
              <a:rPr lang="nb-NO" dirty="0"/>
              <a:t>Legges opp til involvering av fagkompetanse – kan koordineres av Fredrik i samarbeid med oss</a:t>
            </a:r>
          </a:p>
          <a:p>
            <a:r>
              <a:rPr lang="nb-NO" dirty="0"/>
              <a:t>Høringsperiode mai til 1. </a:t>
            </a:r>
            <a:r>
              <a:rPr lang="nb-NO"/>
              <a:t>oktober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9294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41CE442E-9B20-413D-B8EE-7500B693E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3094" y="1716632"/>
            <a:ext cx="7199444" cy="171236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7ACACC8-C3C3-448A-BFAE-6A31B581E4BC}"/>
              </a:ext>
            </a:extLst>
          </p:cNvPr>
          <p:cNvSpPr txBox="1"/>
          <p:nvPr/>
        </p:nvSpPr>
        <p:spPr>
          <a:xfrm>
            <a:off x="9203702" y="5441616"/>
            <a:ext cx="2771481" cy="1282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00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D41D47-5E27-4B60-BF6E-022458E9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Innlandsstatstikk.no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BBFD34-C95C-4E67-BC18-6CBA65934E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i="1"/>
              <a:t>Innlandsstatistikk skal være et nettsted hvor en fremstiller de viktigste tall og trender i Innlandet innenfor utvalgte områder. Først tall, deretter videreutvikling med analyser og rapporter.</a:t>
            </a:r>
          </a:p>
          <a:p>
            <a:endParaRPr lang="nb-NO">
              <a:latin typeface="Arial"/>
              <a:cs typeface="Arial"/>
            </a:endParaRPr>
          </a:p>
          <a:p>
            <a:r>
              <a:rPr lang="nb-NO">
                <a:latin typeface="Arial"/>
                <a:cs typeface="Arial"/>
              </a:rPr>
              <a:t>Effektmål:</a:t>
            </a:r>
          </a:p>
          <a:p>
            <a:r>
              <a:rPr lang="nb-NO">
                <a:latin typeface="Arial"/>
                <a:cs typeface="Arial"/>
              </a:rPr>
              <a:t>Kunnskap om Innlandet er viktig for å utvikle samfunnet i riktig retning og gjøre de riktige innsatser.</a:t>
            </a:r>
          </a:p>
          <a:p>
            <a:r>
              <a:rPr lang="nb-NO">
                <a:latin typeface="Arial"/>
                <a:cs typeface="Arial"/>
              </a:rPr>
              <a:t>Innlandsstatistikk skal bidra til et opplyst innlandssamfunn. </a:t>
            </a:r>
            <a:endParaRPr lang="nb-NO"/>
          </a:p>
          <a:p>
            <a:r>
              <a:rPr lang="nb-NO">
                <a:latin typeface="Arial"/>
                <a:cs typeface="Arial"/>
              </a:rPr>
              <a:t>Vi skal bidra til at Innlandet synes og promotere fylket vårt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4464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B52C23-15F3-4B5A-91D7-B5336C4E2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7291"/>
            <a:ext cx="10515600" cy="1119568"/>
          </a:xfrm>
        </p:spPr>
        <p:txBody>
          <a:bodyPr/>
          <a:lstStyle/>
          <a:p>
            <a:r>
              <a:rPr lang="nb-NO"/>
              <a:t>Tverrfaglighet - samarbeidspartnere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D48E3B-F168-4FB8-89A3-C339FF866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NAV Innlandet </a:t>
            </a:r>
          </a:p>
          <a:p>
            <a:r>
              <a:rPr lang="nb-NO"/>
              <a:t>Sparebank 1 Østlandet</a:t>
            </a:r>
          </a:p>
          <a:p>
            <a:r>
              <a:rPr lang="nb-NO"/>
              <a:t>HINN/Østlandsforskning</a:t>
            </a:r>
          </a:p>
          <a:p>
            <a:r>
              <a:rPr lang="nb-NO"/>
              <a:t>NHO </a:t>
            </a:r>
          </a:p>
          <a:p>
            <a:r>
              <a:rPr lang="nb-NO"/>
              <a:t>Statsforvalteren i Innlandet</a:t>
            </a:r>
          </a:p>
          <a:p>
            <a:r>
              <a:rPr lang="nb-NO"/>
              <a:t>NTNU Gjøvik</a:t>
            </a:r>
          </a:p>
          <a:p>
            <a:r>
              <a:rPr lang="nb-NO"/>
              <a:t>Innovasjon Norge</a:t>
            </a:r>
          </a:p>
          <a:p>
            <a:endParaRPr lang="nb-NO"/>
          </a:p>
        </p:txBody>
      </p:sp>
      <p:pic>
        <p:nvPicPr>
          <p:cNvPr id="1030" name="Picture 6" descr="Klasseledelse og samarbeid i team | Nettsted for Guro Haaland">
            <a:extLst>
              <a:ext uri="{FF2B5EF4-FFF2-40B4-BE49-F238E27FC236}">
                <a16:creationId xmlns:a16="http://schemas.microsoft.com/office/drawing/2014/main" id="{D921FD95-9D76-4290-8B47-330AD8FDD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74" y="1474704"/>
            <a:ext cx="433387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26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F23F85-0B2E-4082-B4DF-FF0F39CF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/>
              <a:t>Prioritert innhold i fase 1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79481E8C-FA32-47E5-9D0B-6B6CE4E98791}"/>
              </a:ext>
            </a:extLst>
          </p:cNvPr>
          <p:cNvGrpSpPr/>
          <p:nvPr/>
        </p:nvGrpSpPr>
        <p:grpSpPr>
          <a:xfrm>
            <a:off x="801637" y="1588774"/>
            <a:ext cx="1726429" cy="709489"/>
            <a:chOff x="224377" y="1795861"/>
            <a:chExt cx="2043623" cy="909210"/>
          </a:xfrm>
        </p:grpSpPr>
        <p:pic>
          <p:nvPicPr>
            <p:cNvPr id="5" name="Grafikk 4">
              <a:extLst>
                <a:ext uri="{FF2B5EF4-FFF2-40B4-BE49-F238E27FC236}">
                  <a16:creationId xmlns:a16="http://schemas.microsoft.com/office/drawing/2014/main" id="{45F9EA38-98D2-4A69-A13E-3EB8E863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4377" y="1841071"/>
              <a:ext cx="1523984" cy="864000"/>
            </a:xfrm>
            <a:prstGeom prst="rect">
              <a:avLst/>
            </a:prstGeom>
          </p:spPr>
        </p:pic>
        <p:sp>
          <p:nvSpPr>
            <p:cNvPr id="6" name="Grafikk 11">
              <a:extLst>
                <a:ext uri="{FF2B5EF4-FFF2-40B4-BE49-F238E27FC236}">
                  <a16:creationId xmlns:a16="http://schemas.microsoft.com/office/drawing/2014/main" id="{83FE368E-B222-4D58-8994-792C6AD670F9}"/>
                </a:ext>
              </a:extLst>
            </p:cNvPr>
            <p:cNvSpPr/>
            <p:nvPr/>
          </p:nvSpPr>
          <p:spPr>
            <a:xfrm>
              <a:off x="363017" y="1795861"/>
              <a:ext cx="1904983" cy="846000"/>
            </a:xfrm>
            <a:custGeom>
              <a:avLst/>
              <a:gdLst>
                <a:gd name="connsiteX0" fmla="*/ 1940295 w 1904983"/>
                <a:gd name="connsiteY0" fmla="*/ 860580 h 846000"/>
                <a:gd name="connsiteX1" fmla="*/ 808456 w 1904983"/>
                <a:gd name="connsiteY1" fmla="*/ 860580 h 846000"/>
                <a:gd name="connsiteX2" fmla="*/ 0 w 1904983"/>
                <a:gd name="connsiteY2" fmla="*/ 547200 h 846000"/>
                <a:gd name="connsiteX3" fmla="*/ 0 w 1904983"/>
                <a:gd name="connsiteY3" fmla="*/ 0 h 846000"/>
                <a:gd name="connsiteX4" fmla="*/ 1131839 w 1904983"/>
                <a:gd name="connsiteY4" fmla="*/ 0 h 846000"/>
                <a:gd name="connsiteX5" fmla="*/ 1940295 w 1904983"/>
                <a:gd name="connsiteY5" fmla="*/ 313200 h 846000"/>
                <a:gd name="connsiteX6" fmla="*/ 1940295 w 1904983"/>
                <a:gd name="connsiteY6" fmla="*/ 860580 h 84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4983" h="846000">
                  <a:moveTo>
                    <a:pt x="1940295" y="860580"/>
                  </a:moveTo>
                  <a:lnTo>
                    <a:pt x="808456" y="860580"/>
                  </a:lnTo>
                  <a:cubicBezTo>
                    <a:pt x="362876" y="860580"/>
                    <a:pt x="0" y="720000"/>
                    <a:pt x="0" y="547200"/>
                  </a:cubicBezTo>
                  <a:lnTo>
                    <a:pt x="0" y="0"/>
                  </a:lnTo>
                  <a:lnTo>
                    <a:pt x="1131839" y="0"/>
                  </a:lnTo>
                  <a:cubicBezTo>
                    <a:pt x="1577883" y="0"/>
                    <a:pt x="1940295" y="140580"/>
                    <a:pt x="1940295" y="313200"/>
                  </a:cubicBezTo>
                  <a:lnTo>
                    <a:pt x="1940295" y="860580"/>
                  </a:lnTo>
                  <a:close/>
                </a:path>
              </a:pathLst>
            </a:custGeom>
            <a:noFill/>
            <a:ln w="462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Befolkning</a:t>
              </a:r>
            </a:p>
          </p:txBody>
        </p:sp>
      </p:grpSp>
      <p:grpSp>
        <p:nvGrpSpPr>
          <p:cNvPr id="7" name="Gruppe 6">
            <a:extLst>
              <a:ext uri="{FF2B5EF4-FFF2-40B4-BE49-F238E27FC236}">
                <a16:creationId xmlns:a16="http://schemas.microsoft.com/office/drawing/2014/main" id="{C70309A1-34FD-4C1B-B245-55F5DD8F2BF8}"/>
              </a:ext>
            </a:extLst>
          </p:cNvPr>
          <p:cNvGrpSpPr/>
          <p:nvPr/>
        </p:nvGrpSpPr>
        <p:grpSpPr>
          <a:xfrm>
            <a:off x="2137550" y="1636432"/>
            <a:ext cx="1465747" cy="709489"/>
            <a:chOff x="3321155" y="1332318"/>
            <a:chExt cx="1754558" cy="822541"/>
          </a:xfrm>
        </p:grpSpPr>
        <p:pic>
          <p:nvPicPr>
            <p:cNvPr id="8" name="Grafikk 7">
              <a:extLst>
                <a:ext uri="{FF2B5EF4-FFF2-40B4-BE49-F238E27FC236}">
                  <a16:creationId xmlns:a16="http://schemas.microsoft.com/office/drawing/2014/main" id="{E3B6E3AB-6889-4791-AFF5-7513ADD66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09104" y="1332318"/>
              <a:ext cx="1666609" cy="822541"/>
            </a:xfrm>
            <a:prstGeom prst="rect">
              <a:avLst/>
            </a:prstGeom>
          </p:spPr>
        </p:pic>
        <p:sp>
          <p:nvSpPr>
            <p:cNvPr id="9" name="Grafikk 11">
              <a:extLst>
                <a:ext uri="{FF2B5EF4-FFF2-40B4-BE49-F238E27FC236}">
                  <a16:creationId xmlns:a16="http://schemas.microsoft.com/office/drawing/2014/main" id="{C61A5F9D-9B37-4A54-AB2D-471160E287B6}"/>
                </a:ext>
              </a:extLst>
            </p:cNvPr>
            <p:cNvSpPr/>
            <p:nvPr/>
          </p:nvSpPr>
          <p:spPr>
            <a:xfrm>
              <a:off x="3321155" y="1395943"/>
              <a:ext cx="1666609" cy="695292"/>
            </a:xfrm>
            <a:custGeom>
              <a:avLst/>
              <a:gdLst>
                <a:gd name="connsiteX0" fmla="*/ 1940295 w 1904983"/>
                <a:gd name="connsiteY0" fmla="*/ 860580 h 846000"/>
                <a:gd name="connsiteX1" fmla="*/ 808456 w 1904983"/>
                <a:gd name="connsiteY1" fmla="*/ 860580 h 846000"/>
                <a:gd name="connsiteX2" fmla="*/ 0 w 1904983"/>
                <a:gd name="connsiteY2" fmla="*/ 547200 h 846000"/>
                <a:gd name="connsiteX3" fmla="*/ 0 w 1904983"/>
                <a:gd name="connsiteY3" fmla="*/ 0 h 846000"/>
                <a:gd name="connsiteX4" fmla="*/ 1131839 w 1904983"/>
                <a:gd name="connsiteY4" fmla="*/ 0 h 846000"/>
                <a:gd name="connsiteX5" fmla="*/ 1940295 w 1904983"/>
                <a:gd name="connsiteY5" fmla="*/ 313200 h 846000"/>
                <a:gd name="connsiteX6" fmla="*/ 1940295 w 1904983"/>
                <a:gd name="connsiteY6" fmla="*/ 860580 h 84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4983" h="846000">
                  <a:moveTo>
                    <a:pt x="1940295" y="860580"/>
                  </a:moveTo>
                  <a:lnTo>
                    <a:pt x="808456" y="860580"/>
                  </a:lnTo>
                  <a:cubicBezTo>
                    <a:pt x="362876" y="860580"/>
                    <a:pt x="0" y="720000"/>
                    <a:pt x="0" y="547200"/>
                  </a:cubicBezTo>
                  <a:lnTo>
                    <a:pt x="0" y="0"/>
                  </a:lnTo>
                  <a:lnTo>
                    <a:pt x="1131839" y="0"/>
                  </a:lnTo>
                  <a:cubicBezTo>
                    <a:pt x="1577883" y="0"/>
                    <a:pt x="1940295" y="140580"/>
                    <a:pt x="1940295" y="313200"/>
                  </a:cubicBezTo>
                  <a:lnTo>
                    <a:pt x="1940295" y="860580"/>
                  </a:lnTo>
                  <a:close/>
                </a:path>
              </a:pathLst>
            </a:custGeom>
            <a:noFill/>
            <a:ln w="462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Arbeid og næring</a:t>
              </a:r>
            </a:p>
          </p:txBody>
        </p: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DDF6D041-B8A9-4D53-88BC-534AD5CF1ADE}"/>
              </a:ext>
            </a:extLst>
          </p:cNvPr>
          <p:cNvGrpSpPr/>
          <p:nvPr/>
        </p:nvGrpSpPr>
        <p:grpSpPr>
          <a:xfrm>
            <a:off x="5052859" y="1584839"/>
            <a:ext cx="1778253" cy="761082"/>
            <a:chOff x="4946821" y="2388219"/>
            <a:chExt cx="2128640" cy="882355"/>
          </a:xfrm>
        </p:grpSpPr>
        <p:pic>
          <p:nvPicPr>
            <p:cNvPr id="11" name="Grafikk 10">
              <a:extLst>
                <a:ext uri="{FF2B5EF4-FFF2-40B4-BE49-F238E27FC236}">
                  <a16:creationId xmlns:a16="http://schemas.microsoft.com/office/drawing/2014/main" id="{71916185-D3AD-4E66-8DC3-803F88ABC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46821" y="2406574"/>
              <a:ext cx="1572310" cy="864000"/>
            </a:xfrm>
            <a:prstGeom prst="rect">
              <a:avLst/>
            </a:prstGeom>
          </p:spPr>
        </p:pic>
        <p:sp>
          <p:nvSpPr>
            <p:cNvPr id="12" name="Grafikk 11">
              <a:extLst>
                <a:ext uri="{FF2B5EF4-FFF2-40B4-BE49-F238E27FC236}">
                  <a16:creationId xmlns:a16="http://schemas.microsoft.com/office/drawing/2014/main" id="{0796CABF-80D1-4DD0-96F5-9345049D3A5B}"/>
                </a:ext>
              </a:extLst>
            </p:cNvPr>
            <p:cNvSpPr/>
            <p:nvPr/>
          </p:nvSpPr>
          <p:spPr>
            <a:xfrm>
              <a:off x="5170478" y="2388219"/>
              <a:ext cx="1904983" cy="846000"/>
            </a:xfrm>
            <a:custGeom>
              <a:avLst/>
              <a:gdLst>
                <a:gd name="connsiteX0" fmla="*/ 1940295 w 1904983"/>
                <a:gd name="connsiteY0" fmla="*/ 860580 h 846000"/>
                <a:gd name="connsiteX1" fmla="*/ 808456 w 1904983"/>
                <a:gd name="connsiteY1" fmla="*/ 860580 h 846000"/>
                <a:gd name="connsiteX2" fmla="*/ 0 w 1904983"/>
                <a:gd name="connsiteY2" fmla="*/ 547200 h 846000"/>
                <a:gd name="connsiteX3" fmla="*/ 0 w 1904983"/>
                <a:gd name="connsiteY3" fmla="*/ 0 h 846000"/>
                <a:gd name="connsiteX4" fmla="*/ 1131839 w 1904983"/>
                <a:gd name="connsiteY4" fmla="*/ 0 h 846000"/>
                <a:gd name="connsiteX5" fmla="*/ 1940295 w 1904983"/>
                <a:gd name="connsiteY5" fmla="*/ 313200 h 846000"/>
                <a:gd name="connsiteX6" fmla="*/ 1940295 w 1904983"/>
                <a:gd name="connsiteY6" fmla="*/ 860580 h 84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4983" h="846000">
                  <a:moveTo>
                    <a:pt x="1940295" y="860580"/>
                  </a:moveTo>
                  <a:lnTo>
                    <a:pt x="808456" y="860580"/>
                  </a:lnTo>
                  <a:cubicBezTo>
                    <a:pt x="362876" y="860580"/>
                    <a:pt x="0" y="720000"/>
                    <a:pt x="0" y="547200"/>
                  </a:cubicBezTo>
                  <a:lnTo>
                    <a:pt x="0" y="0"/>
                  </a:lnTo>
                  <a:lnTo>
                    <a:pt x="1131839" y="0"/>
                  </a:lnTo>
                  <a:cubicBezTo>
                    <a:pt x="1577883" y="0"/>
                    <a:pt x="1940295" y="140580"/>
                    <a:pt x="1940295" y="313200"/>
                  </a:cubicBezTo>
                  <a:lnTo>
                    <a:pt x="1940295" y="860580"/>
                  </a:lnTo>
                  <a:close/>
                </a:path>
              </a:pathLst>
            </a:custGeom>
            <a:noFill/>
            <a:ln w="462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Folkehelse</a:t>
              </a:r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DD9771EF-ADA1-46EB-B2FE-1A787D2ABCD7}"/>
              </a:ext>
            </a:extLst>
          </p:cNvPr>
          <p:cNvGrpSpPr/>
          <p:nvPr/>
        </p:nvGrpSpPr>
        <p:grpSpPr>
          <a:xfrm>
            <a:off x="3662195" y="1600671"/>
            <a:ext cx="1313498" cy="745250"/>
            <a:chOff x="3713329" y="1951334"/>
            <a:chExt cx="1572310" cy="864000"/>
          </a:xfrm>
        </p:grpSpPr>
        <p:pic>
          <p:nvPicPr>
            <p:cNvPr id="14" name="Grafikk 13">
              <a:extLst>
                <a:ext uri="{FF2B5EF4-FFF2-40B4-BE49-F238E27FC236}">
                  <a16:creationId xmlns:a16="http://schemas.microsoft.com/office/drawing/2014/main" id="{71339162-1ADF-4C8E-AD4C-67C49651D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13329" y="1951334"/>
              <a:ext cx="1572310" cy="864000"/>
            </a:xfrm>
            <a:prstGeom prst="rect">
              <a:avLst/>
            </a:prstGeom>
          </p:spPr>
        </p:pic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22C7BD7B-F29C-45BD-B490-525ED6D5DA13}"/>
                </a:ext>
              </a:extLst>
            </p:cNvPr>
            <p:cNvSpPr txBox="1"/>
            <p:nvPr/>
          </p:nvSpPr>
          <p:spPr>
            <a:xfrm>
              <a:off x="3849776" y="2186701"/>
              <a:ext cx="12360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Samferdsel</a:t>
              </a:r>
            </a:p>
          </p:txBody>
        </p:sp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E4EC5C27-65C3-437F-AC50-5F908D95C393}"/>
              </a:ext>
            </a:extLst>
          </p:cNvPr>
          <p:cNvGrpSpPr/>
          <p:nvPr/>
        </p:nvGrpSpPr>
        <p:grpSpPr>
          <a:xfrm>
            <a:off x="6443523" y="1566780"/>
            <a:ext cx="1540654" cy="773706"/>
            <a:chOff x="6946591" y="2391939"/>
            <a:chExt cx="1844225" cy="896991"/>
          </a:xfrm>
        </p:grpSpPr>
        <p:pic>
          <p:nvPicPr>
            <p:cNvPr id="17" name="Grafikk 16">
              <a:extLst>
                <a:ext uri="{FF2B5EF4-FFF2-40B4-BE49-F238E27FC236}">
                  <a16:creationId xmlns:a16="http://schemas.microsoft.com/office/drawing/2014/main" id="{158C9835-2DE3-4F4B-989C-6FD550696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946591" y="2424930"/>
              <a:ext cx="1643513" cy="864000"/>
            </a:xfrm>
            <a:prstGeom prst="rect">
              <a:avLst/>
            </a:prstGeom>
          </p:spPr>
        </p:pic>
        <p:sp>
          <p:nvSpPr>
            <p:cNvPr id="18" name="Grafikk 11">
              <a:extLst>
                <a:ext uri="{FF2B5EF4-FFF2-40B4-BE49-F238E27FC236}">
                  <a16:creationId xmlns:a16="http://schemas.microsoft.com/office/drawing/2014/main" id="{88FC73E5-D60C-4F87-8232-BB5678AB1770}"/>
                </a:ext>
              </a:extLst>
            </p:cNvPr>
            <p:cNvSpPr/>
            <p:nvPr/>
          </p:nvSpPr>
          <p:spPr>
            <a:xfrm>
              <a:off x="7147303" y="2391939"/>
              <a:ext cx="1643513" cy="846000"/>
            </a:xfrm>
            <a:custGeom>
              <a:avLst/>
              <a:gdLst>
                <a:gd name="connsiteX0" fmla="*/ 1940295 w 1904983"/>
                <a:gd name="connsiteY0" fmla="*/ 860580 h 846000"/>
                <a:gd name="connsiteX1" fmla="*/ 808456 w 1904983"/>
                <a:gd name="connsiteY1" fmla="*/ 860580 h 846000"/>
                <a:gd name="connsiteX2" fmla="*/ 0 w 1904983"/>
                <a:gd name="connsiteY2" fmla="*/ 547200 h 846000"/>
                <a:gd name="connsiteX3" fmla="*/ 0 w 1904983"/>
                <a:gd name="connsiteY3" fmla="*/ 0 h 846000"/>
                <a:gd name="connsiteX4" fmla="*/ 1131839 w 1904983"/>
                <a:gd name="connsiteY4" fmla="*/ 0 h 846000"/>
                <a:gd name="connsiteX5" fmla="*/ 1940295 w 1904983"/>
                <a:gd name="connsiteY5" fmla="*/ 313200 h 846000"/>
                <a:gd name="connsiteX6" fmla="*/ 1940295 w 1904983"/>
                <a:gd name="connsiteY6" fmla="*/ 860580 h 84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4983" h="846000">
                  <a:moveTo>
                    <a:pt x="1940295" y="860580"/>
                  </a:moveTo>
                  <a:lnTo>
                    <a:pt x="808456" y="860580"/>
                  </a:lnTo>
                  <a:cubicBezTo>
                    <a:pt x="362876" y="860580"/>
                    <a:pt x="0" y="720000"/>
                    <a:pt x="0" y="547200"/>
                  </a:cubicBezTo>
                  <a:lnTo>
                    <a:pt x="0" y="0"/>
                  </a:lnTo>
                  <a:lnTo>
                    <a:pt x="1131839" y="0"/>
                  </a:lnTo>
                  <a:cubicBezTo>
                    <a:pt x="1577883" y="0"/>
                    <a:pt x="1940295" y="140580"/>
                    <a:pt x="1940295" y="313200"/>
                  </a:cubicBezTo>
                  <a:lnTo>
                    <a:pt x="1940295" y="860580"/>
                  </a:lnTo>
                  <a:close/>
                </a:path>
              </a:pathLst>
            </a:custGeom>
            <a:noFill/>
            <a:ln w="462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Utdanning</a:t>
              </a: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6C3F464A-0208-42B6-B5C5-99605E690DCD}"/>
              </a:ext>
            </a:extLst>
          </p:cNvPr>
          <p:cNvGrpSpPr/>
          <p:nvPr/>
        </p:nvGrpSpPr>
        <p:grpSpPr>
          <a:xfrm>
            <a:off x="9342166" y="1624053"/>
            <a:ext cx="1310779" cy="745250"/>
            <a:chOff x="8785149" y="1991831"/>
            <a:chExt cx="1569055" cy="864000"/>
          </a:xfrm>
        </p:grpSpPr>
        <p:pic>
          <p:nvPicPr>
            <p:cNvPr id="20" name="Grafikk 19">
              <a:extLst>
                <a:ext uri="{FF2B5EF4-FFF2-40B4-BE49-F238E27FC236}">
                  <a16:creationId xmlns:a16="http://schemas.microsoft.com/office/drawing/2014/main" id="{C3FBDFE8-73BB-4DF8-82D5-FE11B54F1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85149" y="1991831"/>
              <a:ext cx="1540374" cy="864000"/>
            </a:xfrm>
            <a:prstGeom prst="rect">
              <a:avLst/>
            </a:prstGeom>
          </p:spPr>
        </p:pic>
        <p:sp>
          <p:nvSpPr>
            <p:cNvPr id="21" name="Grafikk 11">
              <a:extLst>
                <a:ext uri="{FF2B5EF4-FFF2-40B4-BE49-F238E27FC236}">
                  <a16:creationId xmlns:a16="http://schemas.microsoft.com/office/drawing/2014/main" id="{E3B885BE-E6A7-4869-925F-B6D64BBBE0D6}"/>
                </a:ext>
              </a:extLst>
            </p:cNvPr>
            <p:cNvSpPr/>
            <p:nvPr/>
          </p:nvSpPr>
          <p:spPr>
            <a:xfrm>
              <a:off x="8813830" y="1991831"/>
              <a:ext cx="1540374" cy="846000"/>
            </a:xfrm>
            <a:custGeom>
              <a:avLst/>
              <a:gdLst>
                <a:gd name="connsiteX0" fmla="*/ 1940295 w 1904983"/>
                <a:gd name="connsiteY0" fmla="*/ 860580 h 846000"/>
                <a:gd name="connsiteX1" fmla="*/ 808456 w 1904983"/>
                <a:gd name="connsiteY1" fmla="*/ 860580 h 846000"/>
                <a:gd name="connsiteX2" fmla="*/ 0 w 1904983"/>
                <a:gd name="connsiteY2" fmla="*/ 547200 h 846000"/>
                <a:gd name="connsiteX3" fmla="*/ 0 w 1904983"/>
                <a:gd name="connsiteY3" fmla="*/ 0 h 846000"/>
                <a:gd name="connsiteX4" fmla="*/ 1131839 w 1904983"/>
                <a:gd name="connsiteY4" fmla="*/ 0 h 846000"/>
                <a:gd name="connsiteX5" fmla="*/ 1940295 w 1904983"/>
                <a:gd name="connsiteY5" fmla="*/ 313200 h 846000"/>
                <a:gd name="connsiteX6" fmla="*/ 1940295 w 1904983"/>
                <a:gd name="connsiteY6" fmla="*/ 860580 h 84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4983" h="846000">
                  <a:moveTo>
                    <a:pt x="1940295" y="860580"/>
                  </a:moveTo>
                  <a:lnTo>
                    <a:pt x="808456" y="860580"/>
                  </a:lnTo>
                  <a:cubicBezTo>
                    <a:pt x="362876" y="860580"/>
                    <a:pt x="0" y="720000"/>
                    <a:pt x="0" y="547200"/>
                  </a:cubicBezTo>
                  <a:lnTo>
                    <a:pt x="0" y="0"/>
                  </a:lnTo>
                  <a:lnTo>
                    <a:pt x="1131839" y="0"/>
                  </a:lnTo>
                  <a:cubicBezTo>
                    <a:pt x="1577883" y="0"/>
                    <a:pt x="1940295" y="140580"/>
                    <a:pt x="1940295" y="313200"/>
                  </a:cubicBezTo>
                  <a:lnTo>
                    <a:pt x="1940295" y="860580"/>
                  </a:lnTo>
                  <a:close/>
                </a:path>
              </a:pathLst>
            </a:custGeom>
            <a:noFill/>
            <a:ln w="462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Kommunal planlegging</a:t>
              </a:r>
            </a:p>
          </p:txBody>
        </p:sp>
      </p:grpSp>
      <p:sp>
        <p:nvSpPr>
          <p:cNvPr id="22" name="Grafikk 11">
            <a:extLst>
              <a:ext uri="{FF2B5EF4-FFF2-40B4-BE49-F238E27FC236}">
                <a16:creationId xmlns:a16="http://schemas.microsoft.com/office/drawing/2014/main" id="{C25C26FD-83D3-4C5C-89CD-DACF50A64F5A}"/>
              </a:ext>
            </a:extLst>
          </p:cNvPr>
          <p:cNvSpPr/>
          <p:nvPr/>
        </p:nvSpPr>
        <p:spPr>
          <a:xfrm>
            <a:off x="7890234" y="1578657"/>
            <a:ext cx="1324996" cy="729724"/>
          </a:xfrm>
          <a:custGeom>
            <a:avLst/>
            <a:gdLst>
              <a:gd name="connsiteX0" fmla="*/ 1940295 w 1904983"/>
              <a:gd name="connsiteY0" fmla="*/ 860580 h 846000"/>
              <a:gd name="connsiteX1" fmla="*/ 808456 w 1904983"/>
              <a:gd name="connsiteY1" fmla="*/ 860580 h 846000"/>
              <a:gd name="connsiteX2" fmla="*/ 0 w 1904983"/>
              <a:gd name="connsiteY2" fmla="*/ 547200 h 846000"/>
              <a:gd name="connsiteX3" fmla="*/ 0 w 1904983"/>
              <a:gd name="connsiteY3" fmla="*/ 0 h 846000"/>
              <a:gd name="connsiteX4" fmla="*/ 1131839 w 1904983"/>
              <a:gd name="connsiteY4" fmla="*/ 0 h 846000"/>
              <a:gd name="connsiteX5" fmla="*/ 1940295 w 1904983"/>
              <a:gd name="connsiteY5" fmla="*/ 313200 h 846000"/>
              <a:gd name="connsiteX6" fmla="*/ 1940295 w 1904983"/>
              <a:gd name="connsiteY6" fmla="*/ 860580 h 8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4983" h="846000">
                <a:moveTo>
                  <a:pt x="1940295" y="860580"/>
                </a:moveTo>
                <a:lnTo>
                  <a:pt x="808456" y="860580"/>
                </a:lnTo>
                <a:cubicBezTo>
                  <a:pt x="362876" y="860580"/>
                  <a:pt x="0" y="720000"/>
                  <a:pt x="0" y="547200"/>
                </a:cubicBezTo>
                <a:lnTo>
                  <a:pt x="0" y="0"/>
                </a:lnTo>
                <a:lnTo>
                  <a:pt x="1131839" y="0"/>
                </a:lnTo>
                <a:cubicBezTo>
                  <a:pt x="1577883" y="0"/>
                  <a:pt x="1940295" y="140580"/>
                  <a:pt x="1940295" y="313200"/>
                </a:cubicBezTo>
                <a:lnTo>
                  <a:pt x="1940295" y="860580"/>
                </a:lnTo>
                <a:close/>
              </a:path>
            </a:pathLst>
          </a:custGeom>
          <a:solidFill>
            <a:srgbClr val="51863E"/>
          </a:solidFill>
          <a:ln w="462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Klima og miljø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66FC943-56EA-4BCB-AE5A-38BC6ED087CD}"/>
              </a:ext>
            </a:extLst>
          </p:cNvPr>
          <p:cNvSpPr/>
          <p:nvPr/>
        </p:nvSpPr>
        <p:spPr>
          <a:xfrm>
            <a:off x="701894" y="2560112"/>
            <a:ext cx="1387187" cy="2504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Folketall og endringer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Folketalls-prognoser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Alder og kjønn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Flyttinger, til- og fraflytting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Fødsler og fruktbarhet, døde og fødsels-overskudd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Hvor bor folk?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Innvandring og flyktninger 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AFF2A80-CFB4-4A48-84BC-07B3A7F4BD34}"/>
              </a:ext>
            </a:extLst>
          </p:cNvPr>
          <p:cNvSpPr/>
          <p:nvPr/>
        </p:nvSpPr>
        <p:spPr>
          <a:xfrm>
            <a:off x="2137551" y="2560112"/>
            <a:ext cx="1517084" cy="4060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Virksomheter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Ansatte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Verdiskaping.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Sysselsetting og pendling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Arbeidsledighet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Arbeidskraft-undersøkelsen (AKU)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Sykefravær*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Personer med nedsatt arbeidsevne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Arbeidssøkere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Stillingsstatistikk, ledige stillinger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Mottakere av arbeidsavklaringspenger (AAP)*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Mottakere av uføretrygd *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Skogsbruk (NY)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Kobling NHO og Sparebank 1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64B02274-ECD8-4071-87D0-8E9DD850A0F4}"/>
              </a:ext>
            </a:extLst>
          </p:cNvPr>
          <p:cNvSpPr/>
          <p:nvPr/>
        </p:nvSpPr>
        <p:spPr>
          <a:xfrm>
            <a:off x="3662196" y="2560112"/>
            <a:ext cx="1313498" cy="164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Vegtrafikk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Trafikkulykker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Bilparken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Pendling*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Innlandstrafikk/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kollektiv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Randsfjordferja II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Bredbånds-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dekning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78D260F3-705A-46CC-9B21-13ED07A4A842}"/>
              </a:ext>
            </a:extLst>
          </p:cNvPr>
          <p:cNvSpPr/>
          <p:nvPr/>
        </p:nvSpPr>
        <p:spPr>
          <a:xfrm>
            <a:off x="4983256" y="2560112"/>
            <a:ext cx="1460268" cy="302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Forventet levealder, +etter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sosiøkonomisk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bakgrunn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Sosialt miljø: trygghet i nærmiljøet, kollektivtilbud*, ensomhet, tilhørighet og valgdeltakelse.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Ungdata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Lavinntekt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Tannhelse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Trivsel og livskvalitet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Egenvurdert helse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394587A3-0D29-4DCD-9B09-ABDC7391E582}"/>
              </a:ext>
            </a:extLst>
          </p:cNvPr>
          <p:cNvSpPr/>
          <p:nvPr/>
        </p:nvSpPr>
        <p:spPr>
          <a:xfrm>
            <a:off x="6445728" y="2560112"/>
            <a:ext cx="1387187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Utdanningsnivå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Grunnskole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VGO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Skoler, tilbud, elever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Gjennomføring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1C8CABD-A16D-4C36-B41B-9ADE0A00F626}"/>
              </a:ext>
            </a:extLst>
          </p:cNvPr>
          <p:cNvSpPr/>
          <p:nvPr/>
        </p:nvSpPr>
        <p:spPr>
          <a:xfrm>
            <a:off x="9271306" y="2560112"/>
            <a:ext cx="1557516" cy="1467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Kommuneøkonomi for kommuner, fylkeskommune og inkl. /ekskl. foretak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Tjenestedata for kommuner og fylkes-kommuner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1560D69E-8EF3-4823-88C7-56C2A5152BE1}"/>
              </a:ext>
            </a:extLst>
          </p:cNvPr>
          <p:cNvSpPr/>
          <p:nvPr/>
        </p:nvSpPr>
        <p:spPr>
          <a:xfrm>
            <a:off x="7884119" y="2560112"/>
            <a:ext cx="1387187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Klimagassutslipp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Kraftproduksjon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Energiforbruk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Vil også inkludere noen analyser</a:t>
            </a:r>
          </a:p>
        </p:txBody>
      </p:sp>
    </p:spTree>
    <p:extLst>
      <p:ext uri="{BB962C8B-B14F-4D97-AF65-F5344CB8AC3E}">
        <p14:creationId xmlns:p14="http://schemas.microsoft.com/office/powerpoint/2010/main" val="226833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87AECC-54FF-41E1-A344-10CE50521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830"/>
            <a:ext cx="10515600" cy="1054100"/>
          </a:xfrm>
        </p:spPr>
        <p:txBody>
          <a:bodyPr/>
          <a:lstStyle/>
          <a:p>
            <a:r>
              <a:rPr lang="nb-NO" dirty="0"/>
              <a:t>Aktuelle saker nå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C85AB0C-01DF-4D9C-85AF-DDC4DB2CB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16149"/>
            <a:ext cx="10769082" cy="4274287"/>
          </a:xfrm>
        </p:spPr>
        <p:txBody>
          <a:bodyPr>
            <a:normAutofit/>
          </a:bodyPr>
          <a:lstStyle/>
          <a:p>
            <a:r>
              <a:rPr lang="nb-NO" dirty="0"/>
              <a:t>Innlandet fylkeskommune – Deling?</a:t>
            </a:r>
          </a:p>
          <a:p>
            <a:r>
              <a:rPr lang="nb-NO" dirty="0"/>
              <a:t>Statsbudsjettet – tilleggsproposisjonen </a:t>
            </a:r>
          </a:p>
          <a:p>
            <a:r>
              <a:rPr lang="nb-NO" dirty="0"/>
              <a:t>Fylkeskommunens budsjett 2022 / Økonomiplan</a:t>
            </a:r>
          </a:p>
          <a:p>
            <a:r>
              <a:rPr lang="nb-NO" dirty="0"/>
              <a:t>Regionale planer – 3 regionale medvirkningsseminarer</a:t>
            </a:r>
          </a:p>
          <a:p>
            <a:r>
              <a:rPr lang="nb-NO" dirty="0"/>
              <a:t>Innlandsstatistikk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7591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F23F85-0B2E-4082-B4DF-FF0F39CF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/>
              <a:t>Foreløpig tematikk som legges til i fase 2 (våren 2022)</a:t>
            </a:r>
          </a:p>
        </p:txBody>
      </p: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3BED2F6E-DF3C-434D-BCDB-7ED305FB57DC}"/>
              </a:ext>
            </a:extLst>
          </p:cNvPr>
          <p:cNvGrpSpPr/>
          <p:nvPr/>
        </p:nvGrpSpPr>
        <p:grpSpPr>
          <a:xfrm>
            <a:off x="1955541" y="3492553"/>
            <a:ext cx="1515100" cy="747765"/>
            <a:chOff x="571635" y="1269809"/>
            <a:chExt cx="1666610" cy="822541"/>
          </a:xfrm>
        </p:grpSpPr>
        <p:pic>
          <p:nvPicPr>
            <p:cNvPr id="36" name="Grafikk 35">
              <a:extLst>
                <a:ext uri="{FF2B5EF4-FFF2-40B4-BE49-F238E27FC236}">
                  <a16:creationId xmlns:a16="http://schemas.microsoft.com/office/drawing/2014/main" id="{D24FD1C2-19A4-4CA7-9674-7D12C92A8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1636" y="1269809"/>
              <a:ext cx="1666609" cy="822541"/>
            </a:xfrm>
            <a:prstGeom prst="rect">
              <a:avLst/>
            </a:prstGeom>
          </p:spPr>
        </p:pic>
        <p:sp>
          <p:nvSpPr>
            <p:cNvPr id="37" name="Grafikk 11">
              <a:extLst>
                <a:ext uri="{FF2B5EF4-FFF2-40B4-BE49-F238E27FC236}">
                  <a16:creationId xmlns:a16="http://schemas.microsoft.com/office/drawing/2014/main" id="{733C79C6-54F1-417C-94B1-FDC0940CC3D8}"/>
                </a:ext>
              </a:extLst>
            </p:cNvPr>
            <p:cNvSpPr/>
            <p:nvPr/>
          </p:nvSpPr>
          <p:spPr>
            <a:xfrm>
              <a:off x="571635" y="1326726"/>
              <a:ext cx="1666609" cy="695292"/>
            </a:xfrm>
            <a:custGeom>
              <a:avLst/>
              <a:gdLst>
                <a:gd name="connsiteX0" fmla="*/ 1940295 w 1904983"/>
                <a:gd name="connsiteY0" fmla="*/ 860580 h 846000"/>
                <a:gd name="connsiteX1" fmla="*/ 808456 w 1904983"/>
                <a:gd name="connsiteY1" fmla="*/ 860580 h 846000"/>
                <a:gd name="connsiteX2" fmla="*/ 0 w 1904983"/>
                <a:gd name="connsiteY2" fmla="*/ 547200 h 846000"/>
                <a:gd name="connsiteX3" fmla="*/ 0 w 1904983"/>
                <a:gd name="connsiteY3" fmla="*/ 0 h 846000"/>
                <a:gd name="connsiteX4" fmla="*/ 1131839 w 1904983"/>
                <a:gd name="connsiteY4" fmla="*/ 0 h 846000"/>
                <a:gd name="connsiteX5" fmla="*/ 1940295 w 1904983"/>
                <a:gd name="connsiteY5" fmla="*/ 313200 h 846000"/>
                <a:gd name="connsiteX6" fmla="*/ 1940295 w 1904983"/>
                <a:gd name="connsiteY6" fmla="*/ 860580 h 84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4983" h="846000">
                  <a:moveTo>
                    <a:pt x="1940295" y="860580"/>
                  </a:moveTo>
                  <a:lnTo>
                    <a:pt x="808456" y="860580"/>
                  </a:lnTo>
                  <a:cubicBezTo>
                    <a:pt x="362876" y="860580"/>
                    <a:pt x="0" y="720000"/>
                    <a:pt x="0" y="547200"/>
                  </a:cubicBezTo>
                  <a:lnTo>
                    <a:pt x="0" y="0"/>
                  </a:lnTo>
                  <a:lnTo>
                    <a:pt x="1131839" y="0"/>
                  </a:lnTo>
                  <a:cubicBezTo>
                    <a:pt x="1577883" y="0"/>
                    <a:pt x="1940295" y="140580"/>
                    <a:pt x="1940295" y="313200"/>
                  </a:cubicBezTo>
                  <a:lnTo>
                    <a:pt x="1940295" y="860580"/>
                  </a:lnTo>
                  <a:close/>
                </a:path>
              </a:pathLst>
            </a:custGeom>
            <a:noFill/>
            <a:ln w="462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1400">
                  <a:solidFill>
                    <a:schemeClr val="bg1"/>
                  </a:solidFill>
                </a:rPr>
                <a:t>Kultur og fritid</a:t>
              </a:r>
            </a:p>
          </p:txBody>
        </p:sp>
      </p:grpSp>
      <p:grpSp>
        <p:nvGrpSpPr>
          <p:cNvPr id="38" name="Gruppe 37">
            <a:extLst>
              <a:ext uri="{FF2B5EF4-FFF2-40B4-BE49-F238E27FC236}">
                <a16:creationId xmlns:a16="http://schemas.microsoft.com/office/drawing/2014/main" id="{19CDE938-CC76-414E-8C29-07CF6FD65485}"/>
              </a:ext>
            </a:extLst>
          </p:cNvPr>
          <p:cNvGrpSpPr/>
          <p:nvPr/>
        </p:nvGrpSpPr>
        <p:grpSpPr>
          <a:xfrm>
            <a:off x="3223791" y="2436751"/>
            <a:ext cx="1515099" cy="747765"/>
            <a:chOff x="571636" y="1269809"/>
            <a:chExt cx="1666609" cy="822541"/>
          </a:xfrm>
        </p:grpSpPr>
        <p:pic>
          <p:nvPicPr>
            <p:cNvPr id="39" name="Grafikk 38">
              <a:extLst>
                <a:ext uri="{FF2B5EF4-FFF2-40B4-BE49-F238E27FC236}">
                  <a16:creationId xmlns:a16="http://schemas.microsoft.com/office/drawing/2014/main" id="{0A5CC07C-D3C7-44A5-9729-D54723B87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1636" y="1269809"/>
              <a:ext cx="1666609" cy="822541"/>
            </a:xfrm>
            <a:prstGeom prst="rect">
              <a:avLst/>
            </a:prstGeom>
          </p:spPr>
        </p:pic>
        <p:sp>
          <p:nvSpPr>
            <p:cNvPr id="40" name="Grafikk 11">
              <a:extLst>
                <a:ext uri="{FF2B5EF4-FFF2-40B4-BE49-F238E27FC236}">
                  <a16:creationId xmlns:a16="http://schemas.microsoft.com/office/drawing/2014/main" id="{7A870465-F04D-47DE-9595-A97937F4A99F}"/>
                </a:ext>
              </a:extLst>
            </p:cNvPr>
            <p:cNvSpPr/>
            <p:nvPr/>
          </p:nvSpPr>
          <p:spPr>
            <a:xfrm>
              <a:off x="571636" y="1333245"/>
              <a:ext cx="1666609" cy="695292"/>
            </a:xfrm>
            <a:custGeom>
              <a:avLst/>
              <a:gdLst>
                <a:gd name="connsiteX0" fmla="*/ 1940295 w 1904983"/>
                <a:gd name="connsiteY0" fmla="*/ 860580 h 846000"/>
                <a:gd name="connsiteX1" fmla="*/ 808456 w 1904983"/>
                <a:gd name="connsiteY1" fmla="*/ 860580 h 846000"/>
                <a:gd name="connsiteX2" fmla="*/ 0 w 1904983"/>
                <a:gd name="connsiteY2" fmla="*/ 547200 h 846000"/>
                <a:gd name="connsiteX3" fmla="*/ 0 w 1904983"/>
                <a:gd name="connsiteY3" fmla="*/ 0 h 846000"/>
                <a:gd name="connsiteX4" fmla="*/ 1131839 w 1904983"/>
                <a:gd name="connsiteY4" fmla="*/ 0 h 846000"/>
                <a:gd name="connsiteX5" fmla="*/ 1940295 w 1904983"/>
                <a:gd name="connsiteY5" fmla="*/ 313200 h 846000"/>
                <a:gd name="connsiteX6" fmla="*/ 1940295 w 1904983"/>
                <a:gd name="connsiteY6" fmla="*/ 860580 h 84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4983" h="846000">
                  <a:moveTo>
                    <a:pt x="1940295" y="860580"/>
                  </a:moveTo>
                  <a:lnTo>
                    <a:pt x="808456" y="860580"/>
                  </a:lnTo>
                  <a:cubicBezTo>
                    <a:pt x="362876" y="860580"/>
                    <a:pt x="0" y="720000"/>
                    <a:pt x="0" y="547200"/>
                  </a:cubicBezTo>
                  <a:lnTo>
                    <a:pt x="0" y="0"/>
                  </a:lnTo>
                  <a:lnTo>
                    <a:pt x="1131839" y="0"/>
                  </a:lnTo>
                  <a:cubicBezTo>
                    <a:pt x="1577883" y="0"/>
                    <a:pt x="1940295" y="140580"/>
                    <a:pt x="1940295" y="313200"/>
                  </a:cubicBezTo>
                  <a:lnTo>
                    <a:pt x="1940295" y="860580"/>
                  </a:lnTo>
                  <a:close/>
                </a:path>
              </a:pathLst>
            </a:custGeom>
            <a:noFill/>
            <a:ln w="462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1400">
                  <a:solidFill>
                    <a:schemeClr val="bg1"/>
                  </a:solidFill>
                </a:rPr>
                <a:t>Jakt og fiskeri</a:t>
              </a:r>
            </a:p>
          </p:txBody>
        </p:sp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A795F99D-904A-4BF8-9A0A-A9D18FA781AC}"/>
              </a:ext>
            </a:extLst>
          </p:cNvPr>
          <p:cNvGrpSpPr/>
          <p:nvPr/>
        </p:nvGrpSpPr>
        <p:grpSpPr>
          <a:xfrm>
            <a:off x="524478" y="2436751"/>
            <a:ext cx="1515099" cy="747765"/>
            <a:chOff x="571636" y="1269809"/>
            <a:chExt cx="1666609" cy="822541"/>
          </a:xfrm>
        </p:grpSpPr>
        <p:pic>
          <p:nvPicPr>
            <p:cNvPr id="42" name="Grafikk 41">
              <a:extLst>
                <a:ext uri="{FF2B5EF4-FFF2-40B4-BE49-F238E27FC236}">
                  <a16:creationId xmlns:a16="http://schemas.microsoft.com/office/drawing/2014/main" id="{9DACB7FE-7C63-4FC7-BAAA-5EDF87B26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1636" y="1269809"/>
              <a:ext cx="1666609" cy="822541"/>
            </a:xfrm>
            <a:prstGeom prst="rect">
              <a:avLst/>
            </a:prstGeom>
          </p:spPr>
        </p:pic>
        <p:sp>
          <p:nvSpPr>
            <p:cNvPr id="43" name="Grafikk 11">
              <a:extLst>
                <a:ext uri="{FF2B5EF4-FFF2-40B4-BE49-F238E27FC236}">
                  <a16:creationId xmlns:a16="http://schemas.microsoft.com/office/drawing/2014/main" id="{D5CFF699-28AA-4E72-BD36-61087E593428}"/>
                </a:ext>
              </a:extLst>
            </p:cNvPr>
            <p:cNvSpPr/>
            <p:nvPr/>
          </p:nvSpPr>
          <p:spPr>
            <a:xfrm>
              <a:off x="571636" y="1333245"/>
              <a:ext cx="1666609" cy="695292"/>
            </a:xfrm>
            <a:custGeom>
              <a:avLst/>
              <a:gdLst>
                <a:gd name="connsiteX0" fmla="*/ 1940295 w 1904983"/>
                <a:gd name="connsiteY0" fmla="*/ 860580 h 846000"/>
                <a:gd name="connsiteX1" fmla="*/ 808456 w 1904983"/>
                <a:gd name="connsiteY1" fmla="*/ 860580 h 846000"/>
                <a:gd name="connsiteX2" fmla="*/ 0 w 1904983"/>
                <a:gd name="connsiteY2" fmla="*/ 547200 h 846000"/>
                <a:gd name="connsiteX3" fmla="*/ 0 w 1904983"/>
                <a:gd name="connsiteY3" fmla="*/ 0 h 846000"/>
                <a:gd name="connsiteX4" fmla="*/ 1131839 w 1904983"/>
                <a:gd name="connsiteY4" fmla="*/ 0 h 846000"/>
                <a:gd name="connsiteX5" fmla="*/ 1940295 w 1904983"/>
                <a:gd name="connsiteY5" fmla="*/ 313200 h 846000"/>
                <a:gd name="connsiteX6" fmla="*/ 1940295 w 1904983"/>
                <a:gd name="connsiteY6" fmla="*/ 860580 h 84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4983" h="846000">
                  <a:moveTo>
                    <a:pt x="1940295" y="860580"/>
                  </a:moveTo>
                  <a:lnTo>
                    <a:pt x="808456" y="860580"/>
                  </a:lnTo>
                  <a:cubicBezTo>
                    <a:pt x="362876" y="860580"/>
                    <a:pt x="0" y="720000"/>
                    <a:pt x="0" y="547200"/>
                  </a:cubicBezTo>
                  <a:lnTo>
                    <a:pt x="0" y="0"/>
                  </a:lnTo>
                  <a:lnTo>
                    <a:pt x="1131839" y="0"/>
                  </a:lnTo>
                  <a:cubicBezTo>
                    <a:pt x="1577883" y="0"/>
                    <a:pt x="1940295" y="140580"/>
                    <a:pt x="1940295" y="313200"/>
                  </a:cubicBezTo>
                  <a:lnTo>
                    <a:pt x="1940295" y="860580"/>
                  </a:lnTo>
                  <a:close/>
                </a:path>
              </a:pathLst>
            </a:custGeom>
            <a:noFill/>
            <a:ln w="462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1400">
                  <a:solidFill>
                    <a:schemeClr val="bg1"/>
                  </a:solidFill>
                </a:rPr>
                <a:t>Landbruk</a:t>
              </a:r>
            </a:p>
          </p:txBody>
        </p:sp>
      </p:grpSp>
      <p:grpSp>
        <p:nvGrpSpPr>
          <p:cNvPr id="44" name="Gruppe 43">
            <a:extLst>
              <a:ext uri="{FF2B5EF4-FFF2-40B4-BE49-F238E27FC236}">
                <a16:creationId xmlns:a16="http://schemas.microsoft.com/office/drawing/2014/main" id="{B242873B-99C5-4A2A-BA43-6B74C98A6264}"/>
              </a:ext>
            </a:extLst>
          </p:cNvPr>
          <p:cNvGrpSpPr/>
          <p:nvPr/>
        </p:nvGrpSpPr>
        <p:grpSpPr>
          <a:xfrm>
            <a:off x="8622416" y="2450042"/>
            <a:ext cx="1515099" cy="747765"/>
            <a:chOff x="571636" y="1283100"/>
            <a:chExt cx="1666609" cy="822541"/>
          </a:xfrm>
        </p:grpSpPr>
        <p:pic>
          <p:nvPicPr>
            <p:cNvPr id="45" name="Grafikk 44">
              <a:extLst>
                <a:ext uri="{FF2B5EF4-FFF2-40B4-BE49-F238E27FC236}">
                  <a16:creationId xmlns:a16="http://schemas.microsoft.com/office/drawing/2014/main" id="{E2B37095-0DFF-4C57-9C7E-9B7B68DE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1636" y="1283100"/>
              <a:ext cx="1666609" cy="822541"/>
            </a:xfrm>
            <a:prstGeom prst="rect">
              <a:avLst/>
            </a:prstGeom>
          </p:spPr>
        </p:pic>
        <p:sp>
          <p:nvSpPr>
            <p:cNvPr id="46" name="Grafikk 11">
              <a:extLst>
                <a:ext uri="{FF2B5EF4-FFF2-40B4-BE49-F238E27FC236}">
                  <a16:creationId xmlns:a16="http://schemas.microsoft.com/office/drawing/2014/main" id="{2E0A3931-9438-4F2E-9FE8-AEABAF252956}"/>
                </a:ext>
              </a:extLst>
            </p:cNvPr>
            <p:cNvSpPr/>
            <p:nvPr/>
          </p:nvSpPr>
          <p:spPr>
            <a:xfrm>
              <a:off x="571636" y="1333245"/>
              <a:ext cx="1666609" cy="695292"/>
            </a:xfrm>
            <a:custGeom>
              <a:avLst/>
              <a:gdLst>
                <a:gd name="connsiteX0" fmla="*/ 1940295 w 1904983"/>
                <a:gd name="connsiteY0" fmla="*/ 860580 h 846000"/>
                <a:gd name="connsiteX1" fmla="*/ 808456 w 1904983"/>
                <a:gd name="connsiteY1" fmla="*/ 860580 h 846000"/>
                <a:gd name="connsiteX2" fmla="*/ 0 w 1904983"/>
                <a:gd name="connsiteY2" fmla="*/ 547200 h 846000"/>
                <a:gd name="connsiteX3" fmla="*/ 0 w 1904983"/>
                <a:gd name="connsiteY3" fmla="*/ 0 h 846000"/>
                <a:gd name="connsiteX4" fmla="*/ 1131839 w 1904983"/>
                <a:gd name="connsiteY4" fmla="*/ 0 h 846000"/>
                <a:gd name="connsiteX5" fmla="*/ 1940295 w 1904983"/>
                <a:gd name="connsiteY5" fmla="*/ 313200 h 846000"/>
                <a:gd name="connsiteX6" fmla="*/ 1940295 w 1904983"/>
                <a:gd name="connsiteY6" fmla="*/ 860580 h 84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4983" h="846000">
                  <a:moveTo>
                    <a:pt x="1940295" y="860580"/>
                  </a:moveTo>
                  <a:lnTo>
                    <a:pt x="808456" y="860580"/>
                  </a:lnTo>
                  <a:cubicBezTo>
                    <a:pt x="362876" y="860580"/>
                    <a:pt x="0" y="720000"/>
                    <a:pt x="0" y="547200"/>
                  </a:cubicBezTo>
                  <a:lnTo>
                    <a:pt x="0" y="0"/>
                  </a:lnTo>
                  <a:lnTo>
                    <a:pt x="1131839" y="0"/>
                  </a:lnTo>
                  <a:cubicBezTo>
                    <a:pt x="1577883" y="0"/>
                    <a:pt x="1940295" y="140580"/>
                    <a:pt x="1940295" y="313200"/>
                  </a:cubicBezTo>
                  <a:lnTo>
                    <a:pt x="1940295" y="860580"/>
                  </a:lnTo>
                  <a:close/>
                </a:path>
              </a:pathLst>
            </a:custGeom>
            <a:noFill/>
            <a:ln w="462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1400">
                  <a:solidFill>
                    <a:schemeClr val="bg1"/>
                  </a:solidFill>
                </a:rPr>
                <a:t>Internasjonale forhold</a:t>
              </a:r>
            </a:p>
          </p:txBody>
        </p:sp>
      </p:grpSp>
      <p:grpSp>
        <p:nvGrpSpPr>
          <p:cNvPr id="47" name="Gruppe 46">
            <a:extLst>
              <a:ext uri="{FF2B5EF4-FFF2-40B4-BE49-F238E27FC236}">
                <a16:creationId xmlns:a16="http://schemas.microsoft.com/office/drawing/2014/main" id="{C8CFD784-9A0E-4538-B9BE-1B2C7E471F12}"/>
              </a:ext>
            </a:extLst>
          </p:cNvPr>
          <p:cNvGrpSpPr/>
          <p:nvPr/>
        </p:nvGrpSpPr>
        <p:grpSpPr>
          <a:xfrm>
            <a:off x="5923103" y="2436751"/>
            <a:ext cx="1515099" cy="747765"/>
            <a:chOff x="571636" y="1269809"/>
            <a:chExt cx="1666609" cy="822541"/>
          </a:xfrm>
        </p:grpSpPr>
        <p:pic>
          <p:nvPicPr>
            <p:cNvPr id="48" name="Grafikk 47">
              <a:extLst>
                <a:ext uri="{FF2B5EF4-FFF2-40B4-BE49-F238E27FC236}">
                  <a16:creationId xmlns:a16="http://schemas.microsoft.com/office/drawing/2014/main" id="{B40A646E-8C61-430B-A220-F6C271205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1636" y="1269809"/>
              <a:ext cx="1666609" cy="822541"/>
            </a:xfrm>
            <a:prstGeom prst="rect">
              <a:avLst/>
            </a:prstGeom>
          </p:spPr>
        </p:pic>
        <p:sp>
          <p:nvSpPr>
            <p:cNvPr id="49" name="Grafikk 11">
              <a:extLst>
                <a:ext uri="{FF2B5EF4-FFF2-40B4-BE49-F238E27FC236}">
                  <a16:creationId xmlns:a16="http://schemas.microsoft.com/office/drawing/2014/main" id="{ED0DF197-5557-471C-AF91-4F8F70F34DA2}"/>
                </a:ext>
              </a:extLst>
            </p:cNvPr>
            <p:cNvSpPr/>
            <p:nvPr/>
          </p:nvSpPr>
          <p:spPr>
            <a:xfrm>
              <a:off x="571636" y="1333245"/>
              <a:ext cx="1666609" cy="695292"/>
            </a:xfrm>
            <a:custGeom>
              <a:avLst/>
              <a:gdLst>
                <a:gd name="connsiteX0" fmla="*/ 1940295 w 1904983"/>
                <a:gd name="connsiteY0" fmla="*/ 860580 h 846000"/>
                <a:gd name="connsiteX1" fmla="*/ 808456 w 1904983"/>
                <a:gd name="connsiteY1" fmla="*/ 860580 h 846000"/>
                <a:gd name="connsiteX2" fmla="*/ 0 w 1904983"/>
                <a:gd name="connsiteY2" fmla="*/ 547200 h 846000"/>
                <a:gd name="connsiteX3" fmla="*/ 0 w 1904983"/>
                <a:gd name="connsiteY3" fmla="*/ 0 h 846000"/>
                <a:gd name="connsiteX4" fmla="*/ 1131839 w 1904983"/>
                <a:gd name="connsiteY4" fmla="*/ 0 h 846000"/>
                <a:gd name="connsiteX5" fmla="*/ 1940295 w 1904983"/>
                <a:gd name="connsiteY5" fmla="*/ 313200 h 846000"/>
                <a:gd name="connsiteX6" fmla="*/ 1940295 w 1904983"/>
                <a:gd name="connsiteY6" fmla="*/ 860580 h 84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4983" h="846000">
                  <a:moveTo>
                    <a:pt x="1940295" y="860580"/>
                  </a:moveTo>
                  <a:lnTo>
                    <a:pt x="808456" y="860580"/>
                  </a:lnTo>
                  <a:cubicBezTo>
                    <a:pt x="362876" y="860580"/>
                    <a:pt x="0" y="720000"/>
                    <a:pt x="0" y="547200"/>
                  </a:cubicBezTo>
                  <a:lnTo>
                    <a:pt x="0" y="0"/>
                  </a:lnTo>
                  <a:lnTo>
                    <a:pt x="1131839" y="0"/>
                  </a:lnTo>
                  <a:cubicBezTo>
                    <a:pt x="1577883" y="0"/>
                    <a:pt x="1940295" y="140580"/>
                    <a:pt x="1940295" y="313200"/>
                  </a:cubicBezTo>
                  <a:lnTo>
                    <a:pt x="1940295" y="860580"/>
                  </a:lnTo>
                  <a:close/>
                </a:path>
              </a:pathLst>
            </a:custGeom>
            <a:noFill/>
            <a:ln w="462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1400">
                  <a:solidFill>
                    <a:schemeClr val="bg1"/>
                  </a:solidFill>
                </a:rPr>
                <a:t>Ung i Innlandet</a:t>
              </a:r>
            </a:p>
          </p:txBody>
        </p:sp>
      </p:grpSp>
      <p:grpSp>
        <p:nvGrpSpPr>
          <p:cNvPr id="50" name="Gruppe 49">
            <a:extLst>
              <a:ext uri="{FF2B5EF4-FFF2-40B4-BE49-F238E27FC236}">
                <a16:creationId xmlns:a16="http://schemas.microsoft.com/office/drawing/2014/main" id="{D4E4BC2D-D54B-4ACD-A548-AA532D81E977}"/>
              </a:ext>
            </a:extLst>
          </p:cNvPr>
          <p:cNvGrpSpPr/>
          <p:nvPr/>
        </p:nvGrpSpPr>
        <p:grpSpPr>
          <a:xfrm>
            <a:off x="4561707" y="3547030"/>
            <a:ext cx="1515099" cy="747765"/>
            <a:chOff x="571636" y="1269809"/>
            <a:chExt cx="1666609" cy="822541"/>
          </a:xfrm>
        </p:grpSpPr>
        <p:pic>
          <p:nvPicPr>
            <p:cNvPr id="51" name="Grafikk 50">
              <a:extLst>
                <a:ext uri="{FF2B5EF4-FFF2-40B4-BE49-F238E27FC236}">
                  <a16:creationId xmlns:a16="http://schemas.microsoft.com/office/drawing/2014/main" id="{AB76282D-8E40-497F-92AA-ADC09B57C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71636" y="1269809"/>
              <a:ext cx="1666609" cy="822541"/>
            </a:xfrm>
            <a:prstGeom prst="rect">
              <a:avLst/>
            </a:prstGeom>
          </p:spPr>
        </p:pic>
        <p:sp>
          <p:nvSpPr>
            <p:cNvPr id="52" name="Grafikk 11">
              <a:extLst>
                <a:ext uri="{FF2B5EF4-FFF2-40B4-BE49-F238E27FC236}">
                  <a16:creationId xmlns:a16="http://schemas.microsoft.com/office/drawing/2014/main" id="{2A331795-AEC5-4D91-A991-1020A32DB1CB}"/>
                </a:ext>
              </a:extLst>
            </p:cNvPr>
            <p:cNvSpPr/>
            <p:nvPr/>
          </p:nvSpPr>
          <p:spPr>
            <a:xfrm>
              <a:off x="571636" y="1333245"/>
              <a:ext cx="1666609" cy="695292"/>
            </a:xfrm>
            <a:custGeom>
              <a:avLst/>
              <a:gdLst>
                <a:gd name="connsiteX0" fmla="*/ 1940295 w 1904983"/>
                <a:gd name="connsiteY0" fmla="*/ 860580 h 846000"/>
                <a:gd name="connsiteX1" fmla="*/ 808456 w 1904983"/>
                <a:gd name="connsiteY1" fmla="*/ 860580 h 846000"/>
                <a:gd name="connsiteX2" fmla="*/ 0 w 1904983"/>
                <a:gd name="connsiteY2" fmla="*/ 547200 h 846000"/>
                <a:gd name="connsiteX3" fmla="*/ 0 w 1904983"/>
                <a:gd name="connsiteY3" fmla="*/ 0 h 846000"/>
                <a:gd name="connsiteX4" fmla="*/ 1131839 w 1904983"/>
                <a:gd name="connsiteY4" fmla="*/ 0 h 846000"/>
                <a:gd name="connsiteX5" fmla="*/ 1940295 w 1904983"/>
                <a:gd name="connsiteY5" fmla="*/ 313200 h 846000"/>
                <a:gd name="connsiteX6" fmla="*/ 1940295 w 1904983"/>
                <a:gd name="connsiteY6" fmla="*/ 860580 h 84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4983" h="846000">
                  <a:moveTo>
                    <a:pt x="1940295" y="860580"/>
                  </a:moveTo>
                  <a:lnTo>
                    <a:pt x="808456" y="860580"/>
                  </a:lnTo>
                  <a:cubicBezTo>
                    <a:pt x="362876" y="860580"/>
                    <a:pt x="0" y="720000"/>
                    <a:pt x="0" y="547200"/>
                  </a:cubicBezTo>
                  <a:lnTo>
                    <a:pt x="0" y="0"/>
                  </a:lnTo>
                  <a:lnTo>
                    <a:pt x="1131839" y="0"/>
                  </a:lnTo>
                  <a:cubicBezTo>
                    <a:pt x="1577883" y="0"/>
                    <a:pt x="1940295" y="140580"/>
                    <a:pt x="1940295" y="313200"/>
                  </a:cubicBezTo>
                  <a:lnTo>
                    <a:pt x="1940295" y="860580"/>
                  </a:lnTo>
                  <a:close/>
                </a:path>
              </a:pathLst>
            </a:custGeom>
            <a:noFill/>
            <a:ln w="462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1400">
                  <a:solidFill>
                    <a:schemeClr val="bg1"/>
                  </a:solidFill>
                </a:rPr>
                <a:t>Teknologi og innovasjon</a:t>
              </a:r>
            </a:p>
          </p:txBody>
        </p:sp>
      </p:grpSp>
      <p:sp>
        <p:nvSpPr>
          <p:cNvPr id="53" name="Grafikk 11">
            <a:extLst>
              <a:ext uri="{FF2B5EF4-FFF2-40B4-BE49-F238E27FC236}">
                <a16:creationId xmlns:a16="http://schemas.microsoft.com/office/drawing/2014/main" id="{E510BB77-3A7E-4F24-AACC-B4C4ABC4BA64}"/>
              </a:ext>
            </a:extLst>
          </p:cNvPr>
          <p:cNvSpPr/>
          <p:nvPr/>
        </p:nvSpPr>
        <p:spPr>
          <a:xfrm>
            <a:off x="7272759" y="3553960"/>
            <a:ext cx="1515099" cy="747764"/>
          </a:xfrm>
          <a:custGeom>
            <a:avLst/>
            <a:gdLst>
              <a:gd name="connsiteX0" fmla="*/ 1940295 w 1904983"/>
              <a:gd name="connsiteY0" fmla="*/ 860580 h 846000"/>
              <a:gd name="connsiteX1" fmla="*/ 808456 w 1904983"/>
              <a:gd name="connsiteY1" fmla="*/ 860580 h 846000"/>
              <a:gd name="connsiteX2" fmla="*/ 0 w 1904983"/>
              <a:gd name="connsiteY2" fmla="*/ 547200 h 846000"/>
              <a:gd name="connsiteX3" fmla="*/ 0 w 1904983"/>
              <a:gd name="connsiteY3" fmla="*/ 0 h 846000"/>
              <a:gd name="connsiteX4" fmla="*/ 1131839 w 1904983"/>
              <a:gd name="connsiteY4" fmla="*/ 0 h 846000"/>
              <a:gd name="connsiteX5" fmla="*/ 1940295 w 1904983"/>
              <a:gd name="connsiteY5" fmla="*/ 313200 h 846000"/>
              <a:gd name="connsiteX6" fmla="*/ 1940295 w 1904983"/>
              <a:gd name="connsiteY6" fmla="*/ 860580 h 8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4983" h="846000">
                <a:moveTo>
                  <a:pt x="1940295" y="860580"/>
                </a:moveTo>
                <a:lnTo>
                  <a:pt x="808456" y="860580"/>
                </a:lnTo>
                <a:cubicBezTo>
                  <a:pt x="362876" y="860580"/>
                  <a:pt x="0" y="720000"/>
                  <a:pt x="0" y="547200"/>
                </a:cubicBezTo>
                <a:lnTo>
                  <a:pt x="0" y="0"/>
                </a:lnTo>
                <a:lnTo>
                  <a:pt x="1131839" y="0"/>
                </a:lnTo>
                <a:cubicBezTo>
                  <a:pt x="1577883" y="0"/>
                  <a:pt x="1940295" y="140580"/>
                  <a:pt x="1940295" y="313200"/>
                </a:cubicBezTo>
                <a:lnTo>
                  <a:pt x="1940295" y="86058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4626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nb-NO" sz="1400">
                <a:solidFill>
                  <a:schemeClr val="bg1"/>
                </a:solidFill>
              </a:rPr>
              <a:t>FNs bærekraftsmål</a:t>
            </a:r>
          </a:p>
        </p:txBody>
      </p:sp>
      <p:sp>
        <p:nvSpPr>
          <p:cNvPr id="54" name="Grafikk 11">
            <a:extLst>
              <a:ext uri="{FF2B5EF4-FFF2-40B4-BE49-F238E27FC236}">
                <a16:creationId xmlns:a16="http://schemas.microsoft.com/office/drawing/2014/main" id="{C065481E-B9A9-42A2-BB29-402EAC6BDAD8}"/>
              </a:ext>
            </a:extLst>
          </p:cNvPr>
          <p:cNvSpPr/>
          <p:nvPr/>
        </p:nvSpPr>
        <p:spPr>
          <a:xfrm>
            <a:off x="9787531" y="3563740"/>
            <a:ext cx="1515099" cy="728203"/>
          </a:xfrm>
          <a:custGeom>
            <a:avLst/>
            <a:gdLst>
              <a:gd name="connsiteX0" fmla="*/ 1940295 w 1904983"/>
              <a:gd name="connsiteY0" fmla="*/ 860580 h 846000"/>
              <a:gd name="connsiteX1" fmla="*/ 808456 w 1904983"/>
              <a:gd name="connsiteY1" fmla="*/ 860580 h 846000"/>
              <a:gd name="connsiteX2" fmla="*/ 0 w 1904983"/>
              <a:gd name="connsiteY2" fmla="*/ 547200 h 846000"/>
              <a:gd name="connsiteX3" fmla="*/ 0 w 1904983"/>
              <a:gd name="connsiteY3" fmla="*/ 0 h 846000"/>
              <a:gd name="connsiteX4" fmla="*/ 1131839 w 1904983"/>
              <a:gd name="connsiteY4" fmla="*/ 0 h 846000"/>
              <a:gd name="connsiteX5" fmla="*/ 1940295 w 1904983"/>
              <a:gd name="connsiteY5" fmla="*/ 313200 h 846000"/>
              <a:gd name="connsiteX6" fmla="*/ 1940295 w 1904983"/>
              <a:gd name="connsiteY6" fmla="*/ 860580 h 8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4983" h="846000">
                <a:moveTo>
                  <a:pt x="1940295" y="860580"/>
                </a:moveTo>
                <a:lnTo>
                  <a:pt x="808456" y="860580"/>
                </a:lnTo>
                <a:cubicBezTo>
                  <a:pt x="362876" y="860580"/>
                  <a:pt x="0" y="720000"/>
                  <a:pt x="0" y="547200"/>
                </a:cubicBezTo>
                <a:lnTo>
                  <a:pt x="0" y="0"/>
                </a:lnTo>
                <a:lnTo>
                  <a:pt x="1131839" y="0"/>
                </a:lnTo>
                <a:cubicBezTo>
                  <a:pt x="1577883" y="0"/>
                  <a:pt x="1940295" y="140580"/>
                  <a:pt x="1940295" y="313200"/>
                </a:cubicBezTo>
                <a:lnTo>
                  <a:pt x="1940295" y="86058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4626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nb-NO" sz="1400">
                <a:solidFill>
                  <a:schemeClr val="bg1"/>
                </a:solidFill>
              </a:rPr>
              <a:t>Samfunns-sikkerhet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E0A16CC4-FDC7-4BF8-8820-5A9D3AF06900}"/>
              </a:ext>
            </a:extLst>
          </p:cNvPr>
          <p:cNvSpPr txBox="1"/>
          <p:nvPr/>
        </p:nvSpPr>
        <p:spPr>
          <a:xfrm>
            <a:off x="3331186" y="5003825"/>
            <a:ext cx="515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/>
              <a:t> + mer innhold i alle fase 1 tematikker</a:t>
            </a:r>
          </a:p>
        </p:txBody>
      </p:sp>
    </p:spTree>
    <p:extLst>
      <p:ext uri="{BB962C8B-B14F-4D97-AF65-F5344CB8AC3E}">
        <p14:creationId xmlns:p14="http://schemas.microsoft.com/office/powerpoint/2010/main" val="4040078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C82F13-2E96-430E-8842-905B115A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Videre fremdrift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635C84-A6E3-4F19-BDD0-DB8DB6737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634" y="1825625"/>
            <a:ext cx="9126166" cy="435133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Frist for ferdigstillelse – 1. desember</a:t>
            </a:r>
          </a:p>
          <a:p>
            <a:r>
              <a:rPr lang="nb-NO" dirty="0"/>
              <a:t>Desember: testing </a:t>
            </a:r>
            <a:r>
              <a:rPr lang="nb-NO"/>
              <a:t>og korrigere</a:t>
            </a:r>
            <a:endParaRPr lang="nb-NO" dirty="0"/>
          </a:p>
          <a:p>
            <a:endParaRPr lang="nb-NO" dirty="0"/>
          </a:p>
          <a:p>
            <a:r>
              <a:rPr lang="nb-NO" dirty="0"/>
              <a:t>Offisiell lansering 25.01 Agenda Innlandet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FEB6E88E-2A61-4323-95EC-8D7311DE9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617534"/>
            <a:ext cx="756000" cy="45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F23F85-0B2E-4082-B4DF-FF0F39CF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97" y="23174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>
                <a:hlinkClick r:id="rId2"/>
              </a:rPr>
              <a:t>https://xd.adobe.com/view/68345600-1295-48ad-98bd-e1b07a515df9-3d67/</a:t>
            </a: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4996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BF7958-FCB4-4C54-A1D5-D12E60B1B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Minner ellers helt kort om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5FE3C2-066F-4DD3-BDF2-9A3E7D737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Frivillighetens år 2022  - </a:t>
            </a:r>
            <a:r>
              <a:rPr lang="nb-NO" sz="2000" b="0" dirty="0"/>
              <a:t>skal feire Norges viktigste lagarbeid!</a:t>
            </a:r>
          </a:p>
          <a:p>
            <a:pPr marL="0" indent="0">
              <a:buNone/>
            </a:pPr>
            <a:r>
              <a:rPr lang="nb-NO" sz="2000" dirty="0"/>
              <a:t>	Fylkeskommunen rigger seg for å ta en aktiv rolle </a:t>
            </a:r>
          </a:p>
          <a:p>
            <a:pPr marL="0" indent="0">
              <a:buNone/>
            </a:pPr>
            <a:r>
              <a:rPr lang="nb-NO" sz="2000" b="0" i="0" dirty="0">
                <a:effectLst/>
                <a:latin typeface="Brown"/>
              </a:rPr>
              <a:t>	og ønsker samarbeid med regionale og lokale krefter i Innlandet </a:t>
            </a: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r>
              <a:rPr lang="nb-NO" dirty="0"/>
              <a:t>Agenda Innlandet - </a:t>
            </a:r>
            <a:r>
              <a:rPr lang="nb-NO" sz="2000" dirty="0"/>
              <a:t>Innlandets viktigste møteplass for næringsliv, politikk, forvaltning, forskning og utdanning</a:t>
            </a:r>
          </a:p>
          <a:p>
            <a:pPr marL="0" indent="0">
              <a:buNone/>
            </a:pPr>
            <a:r>
              <a:rPr lang="nb-NO" sz="2000" dirty="0"/>
              <a:t>	25. januar på Lillehammer (Maihaugsalen)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600" i="1" dirty="0">
                <a:effectLst/>
                <a:cs typeface="Times New Roman" panose="02020603050405020304" pitchFamily="18" charset="0"/>
              </a:rPr>
              <a:t>«På vei ut av en global pandemi står Norge og resten av verden foran en avgjørende omstilling. Vi skal få hjulene i gang samtidig som vi må sette en helt ny kurs, løse morgendagens utfordringer og skape nye jobber»</a:t>
            </a:r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0A611BE-E4D2-41B2-A882-80129DCC6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210" y="1994272"/>
            <a:ext cx="1741888" cy="12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8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5A5B7E-2B1E-4B40-BF6D-ADCC3639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199696"/>
          </a:xfrm>
        </p:spPr>
        <p:txBody>
          <a:bodyPr>
            <a:normAutofit fontScale="90000"/>
          </a:bodyPr>
          <a:lstStyle/>
          <a:p>
            <a:r>
              <a:rPr lang="nb-NO" dirty="0"/>
              <a:t>Innlandet fylkeskommune – Deling?</a:t>
            </a:r>
            <a:br>
              <a:rPr lang="nb-NO" dirty="0"/>
            </a:br>
            <a:r>
              <a:rPr lang="nb-NO" sz="1300" dirty="0"/>
              <a:t>Fylkestinget behandler saken 7.12.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3C5D905-9128-41F6-8D11-24808CC030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9498" y="1722474"/>
            <a:ext cx="10515600" cy="37340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Fylkeskommunedirektøren </a:t>
            </a:r>
            <a:r>
              <a:rPr lang="nb-NO" dirty="0">
                <a:hlinkClick r:id="rId2"/>
              </a:rPr>
              <a:t>anbefaler</a:t>
            </a:r>
            <a:r>
              <a:rPr lang="nb-NO" dirty="0"/>
              <a:t> etter en helhetlig vurdering at </a:t>
            </a:r>
            <a:r>
              <a:rPr lang="nb-NO" i="1" dirty="0"/>
              <a:t>Innlandet fylkeskommune videreføres, </a:t>
            </a:r>
            <a:r>
              <a:rPr lang="nb-NO" dirty="0"/>
              <a:t>og at det ikke settes i gang en prosess med søknad om oppdeling av fylkeskommunen.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b="1" dirty="0">
                <a:solidFill>
                  <a:schemeClr val="accent1">
                    <a:lumMod val="75000"/>
                  </a:schemeClr>
                </a:solidFill>
              </a:rPr>
              <a:t>Noen hovedpunkter fra direktørens saksframlegg:</a:t>
            </a:r>
          </a:p>
          <a:p>
            <a:r>
              <a:rPr lang="nb-NO" dirty="0"/>
              <a:t>Komplekse regionale utfordringer – behov for breie partnerskap</a:t>
            </a:r>
          </a:p>
          <a:p>
            <a:r>
              <a:rPr lang="nb-NO" dirty="0"/>
              <a:t>Lokal- og regionaldemokrati med oppgaver og virkemidler</a:t>
            </a:r>
          </a:p>
          <a:p>
            <a:r>
              <a:rPr lang="nb-NO" dirty="0"/>
              <a:t>Effekter av omstilling, - for tidlig med en evaluering etter bare to år hvorav halvannet år i pandemi.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2887C8E-8326-465D-BAED-CA2C93DFC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362" y="207438"/>
            <a:ext cx="2555033" cy="133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9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37980AD-EC7E-4545-B2B8-CA2280007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72140"/>
            <a:ext cx="10515600" cy="5543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u="sng" dirty="0"/>
              <a:t>Interne forhold:</a:t>
            </a:r>
          </a:p>
          <a:p>
            <a:pPr marL="0" indent="0">
              <a:buNone/>
            </a:pPr>
            <a:r>
              <a:rPr lang="nb-NO" sz="2200" dirty="0"/>
              <a:t>Omstilling og omfattende organisasjonsendringer</a:t>
            </a:r>
          </a:p>
          <a:p>
            <a:r>
              <a:rPr lang="nb-NO" sz="2200" dirty="0"/>
              <a:t>Nye løsninger på svært mange fagområder</a:t>
            </a:r>
          </a:p>
          <a:p>
            <a:r>
              <a:rPr lang="nb-NO" sz="2200" dirty="0"/>
              <a:t>Kollektivdriften er samlet i en organisasjon</a:t>
            </a:r>
          </a:p>
          <a:p>
            <a:r>
              <a:rPr lang="nb-NO" sz="2200" dirty="0"/>
              <a:t>Ny veiadministrasjon</a:t>
            </a:r>
          </a:p>
          <a:p>
            <a:r>
              <a:rPr lang="nb-NO" sz="2200" dirty="0"/>
              <a:t>Omstillingskostnader</a:t>
            </a:r>
          </a:p>
          <a:p>
            <a:pPr lvl="1">
              <a:buFontTx/>
              <a:buChar char="-"/>
            </a:pPr>
            <a:r>
              <a:rPr lang="nb-NO" sz="1400" dirty="0">
                <a:latin typeface="Roboto" panose="02000000000000000000" pitchFamily="2" charset="0"/>
                <a:ea typeface="Roboto" panose="02000000000000000000" pitchFamily="2" charset="0"/>
              </a:rPr>
              <a:t>Fagmiljøer og arbeidsmiljø </a:t>
            </a:r>
          </a:p>
          <a:p>
            <a:pPr lvl="1">
              <a:buFontTx/>
              <a:buChar char="-"/>
            </a:pPr>
            <a:r>
              <a:rPr lang="nb-NO" sz="1400" dirty="0">
                <a:latin typeface="Roboto" panose="02000000000000000000" pitchFamily="2" charset="0"/>
                <a:ea typeface="Roboto" panose="02000000000000000000" pitchFamily="2" charset="0"/>
              </a:rPr>
              <a:t>Effektivitet</a:t>
            </a:r>
          </a:p>
          <a:p>
            <a:pPr lvl="1">
              <a:buFontTx/>
              <a:buChar char="-"/>
            </a:pPr>
            <a:r>
              <a:rPr lang="nb-NO" sz="1400" dirty="0">
                <a:latin typeface="Roboto" panose="02000000000000000000" pitchFamily="2" charset="0"/>
                <a:ea typeface="Roboto" panose="02000000000000000000" pitchFamily="2" charset="0"/>
              </a:rPr>
              <a:t>Økonomi (direkte / indirekte kostnader)</a:t>
            </a:r>
          </a:p>
          <a:p>
            <a:pPr marL="0" indent="0">
              <a:buNone/>
            </a:pPr>
            <a:r>
              <a:rPr lang="nb-NO" sz="2200" u="sng" dirty="0"/>
              <a:t>Eksterne forhold:</a:t>
            </a:r>
          </a:p>
          <a:p>
            <a:r>
              <a:rPr lang="nb-NO" sz="2200" dirty="0"/>
              <a:t>Forvaltninger og andre </a:t>
            </a:r>
            <a:r>
              <a:rPr lang="nb-NO" sz="2200" dirty="0" err="1"/>
              <a:t>reg</a:t>
            </a:r>
            <a:r>
              <a:rPr lang="nb-NO" sz="2200" dirty="0"/>
              <a:t>. aktører  - Organisert for Innlandet</a:t>
            </a:r>
          </a:p>
          <a:p>
            <a:r>
              <a:rPr lang="nb-NO" sz="2200" dirty="0"/>
              <a:t>Lavere befolkningsvekst enn landet for øvrig</a:t>
            </a:r>
          </a:p>
          <a:p>
            <a:r>
              <a:rPr lang="nb-NO" sz="2200" dirty="0"/>
              <a:t>Lunner og Jevnaker «ute» </a:t>
            </a:r>
            <a:r>
              <a:rPr lang="nb-NO" sz="1400" dirty="0"/>
              <a:t>(- 16.000 innb.)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674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8F41DA-D558-4E6E-BCFE-9CDD6C93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6" y="373224"/>
            <a:ext cx="10515600" cy="1688843"/>
          </a:xfrm>
        </p:spPr>
        <p:txBody>
          <a:bodyPr>
            <a:normAutofit/>
          </a:bodyPr>
          <a:lstStyle/>
          <a:p>
            <a:r>
              <a:rPr lang="nb-NO" dirty="0"/>
              <a:t>Statsbudsjettet – Viktigste endringer gjennom tilleggsproposisjonen </a:t>
            </a:r>
            <a:r>
              <a:rPr lang="nb-NO" sz="2400" b="0" dirty="0"/>
              <a:t>(8. november)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26AD843-3427-4EE2-B10E-190A78FAD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92135"/>
            <a:ext cx="10515600" cy="3976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Frie inntekter:  </a:t>
            </a:r>
          </a:p>
          <a:p>
            <a:pPr marL="0" indent="0">
              <a:buNone/>
            </a:pPr>
            <a:r>
              <a:rPr lang="nb-NO" dirty="0"/>
              <a:t>+ 32,7 mill. utover fylkeskommunedirektørens forslag (04.11)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Bredbånd: 				+ 100 mill. (nasjonalt) </a:t>
            </a:r>
          </a:p>
          <a:p>
            <a:pPr marL="0" indent="0">
              <a:buNone/>
            </a:pPr>
            <a:r>
              <a:rPr lang="nb-NO" dirty="0"/>
              <a:t>Regionale utviklingsmidler:  	+ 100 </a:t>
            </a:r>
            <a:r>
              <a:rPr lang="nb-NO" dirty="0" err="1"/>
              <a:t>mill</a:t>
            </a:r>
            <a:r>
              <a:rPr lang="nb-NO" dirty="0"/>
              <a:t> (nasjonalt)</a:t>
            </a:r>
          </a:p>
          <a:p>
            <a:pPr marL="0" indent="0">
              <a:buNone/>
            </a:pPr>
            <a:r>
              <a:rPr lang="nb-NO" dirty="0"/>
              <a:t>Bygdevekstavtaler (ny):	+ 10 mill. (nasjonalt)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1700" i="1" dirty="0"/>
              <a:t>Administrasjonen utarbeider nå et fylkestingsnotat med konsekvenser av Støre-regjeringens budsjettforslag</a:t>
            </a:r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8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13389C1-79F5-4CFF-960C-BB1F305EE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7" r="-1" b="-1"/>
          <a:stretch/>
        </p:blipFill>
        <p:spPr>
          <a:xfrm>
            <a:off x="1494309" y="237548"/>
            <a:ext cx="8815054" cy="45994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3AC33BB-5A53-446C-8D54-3B781AE9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1" y="4782312"/>
            <a:ext cx="6435042" cy="15727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2400" b="1" dirty="0">
                <a:solidFill>
                  <a:srgbClr val="005850">
                    <a:lumMod val="90000"/>
                    <a:lumOff val="1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Alle dokumenter og presentasjoner </a:t>
            </a:r>
            <a:br>
              <a:rPr lang="nb-NO" sz="2400" b="1" dirty="0">
                <a:solidFill>
                  <a:srgbClr val="005850">
                    <a:lumMod val="90000"/>
                    <a:lumOff val="1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b-NO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ligger på IFKs hjemmeside </a:t>
            </a:r>
            <a:br>
              <a:rPr lang="nb-NO" sz="2400" b="1" dirty="0">
                <a:solidFill>
                  <a:srgbClr val="005850">
                    <a:lumMod val="90000"/>
                    <a:lumOff val="1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br>
              <a:rPr lang="nb-NO" sz="1400" b="1" dirty="0">
                <a:solidFill>
                  <a:srgbClr val="005850">
                    <a:lumMod val="90000"/>
                    <a:lumOff val="1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005850">
                    <a:lumMod val="90000"/>
                    <a:lumOff val="1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Opptak fra den digitale høringa 16. november: </a:t>
            </a:r>
            <a:br>
              <a:rPr lang="nb-NO" sz="2400" b="1" dirty="0">
                <a:solidFill>
                  <a:srgbClr val="005850">
                    <a:lumMod val="90000"/>
                    <a:lumOff val="1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b-NO" sz="1200" dirty="0">
                <a:solidFill>
                  <a:srgbClr val="000000"/>
                </a:solidFill>
                <a:latin typeface="Roboto" panose="02000000000000000000" pitchFamily="2" charset="0"/>
              </a:rPr>
              <a:t>Velg </a:t>
            </a:r>
            <a:r>
              <a:rPr lang="nb-NO" sz="1200" i="1" u="sng" dirty="0">
                <a:solidFill>
                  <a:srgbClr val="000000"/>
                </a:solidFill>
                <a:latin typeface="Roboto" panose="02000000000000000000" pitchFamily="2" charset="0"/>
              </a:rPr>
              <a:t>«Nett-TV» </a:t>
            </a:r>
            <a:r>
              <a:rPr lang="nb-NO" sz="1200" dirty="0">
                <a:solidFill>
                  <a:srgbClr val="000000"/>
                </a:solidFill>
                <a:latin typeface="Roboto" panose="02000000000000000000" pitchFamily="2" charset="0"/>
              </a:rPr>
              <a:t>øverst på menylinja</a:t>
            </a:r>
            <a:endParaRPr lang="en-US" sz="26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286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2ED5CB-8C5B-4B90-B8E4-B316C12D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440"/>
            <a:ext cx="10515600" cy="1108369"/>
          </a:xfrm>
        </p:spPr>
        <p:txBody>
          <a:bodyPr>
            <a:normAutofit/>
          </a:bodyPr>
          <a:lstStyle/>
          <a:p>
            <a:r>
              <a:rPr lang="nb-NO" dirty="0"/>
              <a:t>Hovedelementer i budsjettforslaget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5591B0-F7DE-4539-80A6-C07B59E47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0168" y="1903445"/>
            <a:ext cx="10515600" cy="4028943"/>
          </a:xfrm>
        </p:spPr>
        <p:txBody>
          <a:bodyPr>
            <a:normAutofit fontScale="92500" lnSpcReduction="20000"/>
          </a:bodyPr>
          <a:lstStyle/>
          <a:p>
            <a:r>
              <a:rPr lang="nb-NO" sz="2800" dirty="0"/>
              <a:t>Omstilling for langsiktig økonomisk bærekraft</a:t>
            </a:r>
          </a:p>
          <a:p>
            <a:r>
              <a:rPr lang="nb-NO" dirty="0"/>
              <a:t>Befolkningsutvikling og demografi</a:t>
            </a:r>
          </a:p>
          <a:p>
            <a:r>
              <a:rPr lang="nb-NO" dirty="0"/>
              <a:t>Reduserte frie inntekter </a:t>
            </a:r>
            <a:r>
              <a:rPr lang="nb-NO" sz="2000" dirty="0"/>
              <a:t>(</a:t>
            </a:r>
            <a:r>
              <a:rPr lang="nb-NO" sz="2000" dirty="0" err="1"/>
              <a:t>ifht</a:t>
            </a:r>
            <a:r>
              <a:rPr lang="nb-NO" sz="2000" dirty="0"/>
              <a:t>. gjeldende økonomiplan) </a:t>
            </a:r>
          </a:p>
          <a:p>
            <a:r>
              <a:rPr lang="nb-NO" sz="2800" dirty="0"/>
              <a:t>Kutt i størrelsesorden 60-90 mill. kroner</a:t>
            </a:r>
          </a:p>
          <a:p>
            <a:r>
              <a:rPr lang="nb-NO" dirty="0"/>
              <a:t>Kollektivtrafikken prioritert</a:t>
            </a:r>
          </a:p>
          <a:p>
            <a:pPr lvl="1"/>
            <a:r>
              <a:rPr lang="nb-NO" sz="1600" dirty="0"/>
              <a:t>+30 millioner, ekstraordinært for 2022</a:t>
            </a:r>
          </a:p>
          <a:p>
            <a:pPr lvl="1"/>
            <a:r>
              <a:rPr lang="nb-NO" sz="1600" dirty="0"/>
              <a:t>Varig styrking + 5 millioner fra 2022</a:t>
            </a:r>
          </a:p>
          <a:p>
            <a:r>
              <a:rPr lang="nb-NO" dirty="0"/>
              <a:t>Investeringer 2022:   971 mil, kroner </a:t>
            </a:r>
          </a:p>
          <a:p>
            <a:r>
              <a:rPr lang="nb-NO" dirty="0"/>
              <a:t>Klimabudsjett </a:t>
            </a:r>
          </a:p>
          <a:p>
            <a:pPr lvl="1"/>
            <a:r>
              <a:rPr lang="nb-NO" sz="1700" dirty="0"/>
              <a:t>Klimafond og styrking av kollektivtransporten</a:t>
            </a:r>
          </a:p>
          <a:p>
            <a:endParaRPr lang="nb-NO" sz="200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430F94D-F410-47AB-AFB7-22463C489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449" y="228323"/>
            <a:ext cx="2022329" cy="265430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6F31284-5EAC-4558-96E8-02C8E9F8D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310" y="3917916"/>
            <a:ext cx="2545022" cy="176872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64A8FE3-6A29-4388-81D8-4EA219198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436" y="1943074"/>
            <a:ext cx="3032837" cy="21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3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7E22A-6704-4323-BD63-E8526513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9" y="701770"/>
            <a:ext cx="10515600" cy="1054100"/>
          </a:xfrm>
        </p:spPr>
        <p:txBody>
          <a:bodyPr/>
          <a:lstStyle/>
          <a:p>
            <a:r>
              <a:rPr lang="nb-NO" dirty="0"/>
              <a:t>Utgiftsreduksjoner på alle områder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552B384-8164-4B27-904D-B008D3753B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499" y="1632857"/>
            <a:ext cx="11613502" cy="4077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400" i="1" dirty="0"/>
              <a:t>For eksempel:</a:t>
            </a:r>
          </a:p>
          <a:p>
            <a:pPr marL="0" indent="0">
              <a:buNone/>
            </a:pPr>
            <a:endParaRPr lang="nb-NO" sz="1400" i="1" dirty="0"/>
          </a:p>
          <a:p>
            <a:r>
              <a:rPr lang="nb-NO" sz="2400" dirty="0"/>
              <a:t>Videregående skoler (reduserte elevtall)</a:t>
            </a:r>
          </a:p>
          <a:p>
            <a:r>
              <a:rPr lang="nb-NO" sz="2400" dirty="0"/>
              <a:t>Fylkeskommunale næringsutviklingsmidler</a:t>
            </a:r>
          </a:p>
          <a:p>
            <a:r>
              <a:rPr lang="nb-NO" sz="2400" dirty="0">
                <a:latin typeface="Roboto" panose="02000000000000000000" pitchFamily="2" charset="0"/>
                <a:ea typeface="Roboto" panose="02000000000000000000" pitchFamily="2" charset="0"/>
              </a:rPr>
              <a:t>Trafikksikkerhetstiltak/trafikksikkerhetsutvalget</a:t>
            </a:r>
          </a:p>
          <a:p>
            <a:r>
              <a:rPr lang="nb-NO" sz="2400" dirty="0">
                <a:latin typeface="Roboto" panose="02000000000000000000" pitchFamily="2" charset="0"/>
                <a:ea typeface="Roboto" panose="02000000000000000000" pitchFamily="2" charset="0"/>
              </a:rPr>
              <a:t>Div. kulturtiltak</a:t>
            </a:r>
          </a:p>
          <a:p>
            <a:r>
              <a:rPr lang="nb-NO" sz="2400" dirty="0">
                <a:latin typeface="Roboto" panose="02000000000000000000" pitchFamily="2" charset="0"/>
                <a:ea typeface="Roboto" panose="02000000000000000000" pitchFamily="2" charset="0"/>
              </a:rPr>
              <a:t>Nominell videreføring fylkeskommunale tilskuddsordninger/overføringer til andre</a:t>
            </a:r>
          </a:p>
          <a:p>
            <a:r>
              <a:rPr lang="nb-NO" sz="2400" dirty="0">
                <a:latin typeface="Roboto" panose="02000000000000000000" pitchFamily="2" charset="0"/>
                <a:ea typeface="Roboto" panose="02000000000000000000" pitchFamily="2" charset="0"/>
              </a:rPr>
              <a:t>Lavere pensjonsutgifter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564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357E7D-F743-40C6-8C43-74B0F983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829"/>
            <a:ext cx="10515600" cy="1026368"/>
          </a:xfrm>
        </p:spPr>
        <p:txBody>
          <a:bodyPr>
            <a:normAutofit/>
          </a:bodyPr>
          <a:lstStyle/>
          <a:p>
            <a:r>
              <a:rPr lang="nb-NO" sz="1800" b="0" dirty="0">
                <a:solidFill>
                  <a:schemeClr val="accent1">
                    <a:lumMod val="50000"/>
                  </a:schemeClr>
                </a:solidFill>
              </a:rPr>
              <a:t>Fylkeskommunens budsjett 2022 / Økonomiplan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183005-0A62-40E9-AD72-6EAAAD9848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6539"/>
            <a:ext cx="10515600" cy="4197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Prosessen videre</a:t>
            </a:r>
          </a:p>
          <a:p>
            <a:pPr marL="0" indent="0">
              <a:buNone/>
            </a:pPr>
            <a:r>
              <a:rPr lang="nb-NO" dirty="0"/>
              <a:t>23.11.	Fylkesutvalget – innstilling</a:t>
            </a:r>
          </a:p>
          <a:p>
            <a:pPr marL="0" indent="0">
              <a:buNone/>
            </a:pPr>
            <a:r>
              <a:rPr lang="nb-NO" dirty="0"/>
              <a:t>7.-9.12.	 Fylkestinget – endelig behandling</a:t>
            </a:r>
          </a:p>
          <a:p>
            <a:pPr marL="342900" indent="-342900"/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4109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nlandet fylkeskommune ppt mal V4">
  <a:themeElements>
    <a:clrScheme name="Innlandet fylkeskommune">
      <a:dk1>
        <a:srgbClr val="000000"/>
      </a:dk1>
      <a:lt1>
        <a:sysClr val="window" lastClr="FFFFFF"/>
      </a:lt1>
      <a:dk2>
        <a:srgbClr val="005850"/>
      </a:dk2>
      <a:lt2>
        <a:srgbClr val="E7E6E6"/>
      </a:lt2>
      <a:accent1>
        <a:srgbClr val="009D4F"/>
      </a:accent1>
      <a:accent2>
        <a:srgbClr val="0055B8"/>
      </a:accent2>
      <a:accent3>
        <a:srgbClr val="960048"/>
      </a:accent3>
      <a:accent4>
        <a:srgbClr val="FFB600"/>
      </a:accent4>
      <a:accent5>
        <a:srgbClr val="592C82"/>
      </a:accent5>
      <a:accent6>
        <a:srgbClr val="6F7271"/>
      </a:accent6>
      <a:hlink>
        <a:srgbClr val="0070C0"/>
      </a:hlink>
      <a:folHlink>
        <a:srgbClr val="960048"/>
      </a:folHlink>
    </a:clrScheme>
    <a:fontScheme name="Innlandet fylkeskommune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landet-fylkeskommune-PowerPoint-mal.potm" id="{B48461B3-6F65-45C2-A286-383590C09168}" vid="{EBD357B4-30E9-4742-AEAD-7221BAFA1CD3}"/>
    </a:ext>
  </a:extLst>
</a:theme>
</file>

<file path=ppt/theme/theme3.xml><?xml version="1.0" encoding="utf-8"?>
<a:theme xmlns:a="http://schemas.openxmlformats.org/drawingml/2006/main" name="1_Office-tema">
  <a:themeElements>
    <a:clrScheme name="Egendefiner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2D050"/>
      </a:accent1>
      <a:accent2>
        <a:srgbClr val="C0504D"/>
      </a:accent2>
      <a:accent3>
        <a:srgbClr val="8064A2"/>
      </a:accent3>
      <a:accent4>
        <a:srgbClr val="4BACC6"/>
      </a:accent4>
      <a:accent5>
        <a:srgbClr val="C250B2"/>
      </a:accent5>
      <a:accent6>
        <a:srgbClr val="F79646"/>
      </a:accent6>
      <a:hlink>
        <a:srgbClr val="4F81BD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D73AD5766E1849A018467F155D94B6" ma:contentTypeVersion="8" ma:contentTypeDescription="Opprett et nytt dokument." ma:contentTypeScope="" ma:versionID="245cf714a810baf4d0f14eab8f5ef8a7">
  <xsd:schema xmlns:xsd="http://www.w3.org/2001/XMLSchema" xmlns:xs="http://www.w3.org/2001/XMLSchema" xmlns:p="http://schemas.microsoft.com/office/2006/metadata/properties" xmlns:ns2="05476afe-8bef-49c8-a283-a493477f5dcc" xmlns:ns3="8a1586c3-c249-417c-9e47-c5913d3141cb" targetNamespace="http://schemas.microsoft.com/office/2006/metadata/properties" ma:root="true" ma:fieldsID="11e8df97438604dc1fe5ced1279f4655" ns2:_="" ns3:_="">
    <xsd:import namespace="05476afe-8bef-49c8-a283-a493477f5dcc"/>
    <xsd:import namespace="8a1586c3-c249-417c-9e47-c5913d3141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76afe-8bef-49c8-a283-a493477f5d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586c3-c249-417c-9e47-c5913d3141c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F48155-A188-43E6-AF3A-DA82CF7B7050}">
  <ds:schemaRefs>
    <ds:schemaRef ds:uri="a2dd7bf4-8171-4c90-8c7a-15124da783d7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a858f4e3-76a4-46f5-9cf6-ae8553868432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C1F1FA5-75B4-464A-93A4-D4B036AE51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476afe-8bef-49c8-a283-a493477f5dcc"/>
    <ds:schemaRef ds:uri="8a1586c3-c249-417c-9e47-c5913d3141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57C938-64CB-443D-875E-560CA6D0ED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10524</TotalTime>
  <Words>1355</Words>
  <Application>Microsoft Office PowerPoint</Application>
  <PresentationFormat>Widescreen</PresentationFormat>
  <Paragraphs>270</Paragraphs>
  <Slides>23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23</vt:i4>
      </vt:variant>
    </vt:vector>
  </HeadingPairs>
  <TitlesOfParts>
    <vt:vector size="32" baseType="lpstr">
      <vt:lpstr>Arial</vt:lpstr>
      <vt:lpstr>Brown</vt:lpstr>
      <vt:lpstr>Calibri</vt:lpstr>
      <vt:lpstr>Calibri Light</vt:lpstr>
      <vt:lpstr>Roboto</vt:lpstr>
      <vt:lpstr>Times New Roman</vt:lpstr>
      <vt:lpstr>Office-tema</vt:lpstr>
      <vt:lpstr>Innlandet fylkeskommune ppt mal V4</vt:lpstr>
      <vt:lpstr>1_Office-tema</vt:lpstr>
      <vt:lpstr>Hamarregionen 30 november 2021 </vt:lpstr>
      <vt:lpstr>Aktuelle saker nå </vt:lpstr>
      <vt:lpstr>Innlandet fylkeskommune – Deling? Fylkestinget behandler saken 7.12. </vt:lpstr>
      <vt:lpstr>PowerPoint-presentasjon</vt:lpstr>
      <vt:lpstr>Statsbudsjettet – Viktigste endringer gjennom tilleggsproposisjonen (8. november)</vt:lpstr>
      <vt:lpstr>Alle dokumenter og presentasjoner  ligger på IFKs hjemmeside   Opptak fra den digitale høringa 16. november:  Velg «Nett-TV» øverst på menylinja</vt:lpstr>
      <vt:lpstr>Hovedelementer i budsjettforslaget</vt:lpstr>
      <vt:lpstr>Utgiftsreduksjoner på alle områder</vt:lpstr>
      <vt:lpstr>Fylkeskommunens budsjett 2022 / Økonomiplan </vt:lpstr>
      <vt:lpstr>Regionale planer</vt:lpstr>
      <vt:lpstr>Regional plan for det inkluderende Innlandet</vt:lpstr>
      <vt:lpstr>Klima, energi og miljø -Satsingsområder</vt:lpstr>
      <vt:lpstr>Hvorfor en regional plan samfunnssikkerhet?</vt:lpstr>
      <vt:lpstr>Regionale planer  3 regionale medvirkningsseminarer </vt:lpstr>
      <vt:lpstr>Involvering for øvrig</vt:lpstr>
      <vt:lpstr>PowerPoint-presentasjon</vt:lpstr>
      <vt:lpstr>Innlandsstatstikk.no</vt:lpstr>
      <vt:lpstr>Tverrfaglighet - samarbeidspartnere</vt:lpstr>
      <vt:lpstr>Prioritert innhold i fase 1</vt:lpstr>
      <vt:lpstr>Foreløpig tematikk som legges til i fase 2 (våren 2022)</vt:lpstr>
      <vt:lpstr>Videre fremdrift</vt:lpstr>
      <vt:lpstr>https://xd.adobe.com/view/68345600-1295-48ad-98bd-e1b07a515df9-3d67/ </vt:lpstr>
      <vt:lpstr>Minner ellers helt kort 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Innovasjon i Innlandet fylkeskommune</dc:title>
  <dc:creator>Sveipe, Anne Marie</dc:creator>
  <cp:lastModifiedBy>Sletnes, Randi</cp:lastModifiedBy>
  <cp:revision>13</cp:revision>
  <dcterms:created xsi:type="dcterms:W3CDTF">2021-09-14T10:19:51Z</dcterms:created>
  <dcterms:modified xsi:type="dcterms:W3CDTF">2021-11-30T08:20:19Z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0x01010063D73AD5766E1849A018467F155D94B6</vt:lpwstr>
  </property>
</Properties>
</file>