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0"/>
  </p:notesMasterIdLst>
  <p:sldIdLst>
    <p:sldId id="1797" r:id="rId6"/>
    <p:sldId id="1799" r:id="rId7"/>
    <p:sldId id="779" r:id="rId8"/>
    <p:sldId id="1798" r:id="rId9"/>
    <p:sldId id="2001" r:id="rId10"/>
    <p:sldId id="2002" r:id="rId11"/>
    <p:sldId id="272" r:id="rId12"/>
    <p:sldId id="271" r:id="rId13"/>
    <p:sldId id="1800" r:id="rId14"/>
    <p:sldId id="1995" r:id="rId15"/>
    <p:sldId id="1997" r:id="rId16"/>
    <p:sldId id="2000" r:id="rId17"/>
    <p:sldId id="322" r:id="rId18"/>
    <p:sldId id="323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B40D01-268F-4EE4-B70A-2C56F7247822}" v="8" dt="2022-03-15T13:19:54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5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902446\AppData\Local\Microsoft\Windows\INetCache\Content.Outlook\BSOSNR8P\B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Antall ordinære reisende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'Ark1'!$B$1:$H$1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'Ark1'!$B$2:$H$2</c:f>
              <c:numCache>
                <c:formatCode>_-* #\ ##0_-;\-* #\ ##0_-;_-* "-"??_-;_-@_-</c:formatCode>
                <c:ptCount val="7"/>
                <c:pt idx="0">
                  <c:v>5428700</c:v>
                </c:pt>
                <c:pt idx="1">
                  <c:v>5708900</c:v>
                </c:pt>
                <c:pt idx="2">
                  <c:v>5927909</c:v>
                </c:pt>
                <c:pt idx="3">
                  <c:v>6160346</c:v>
                </c:pt>
                <c:pt idx="4">
                  <c:v>6465333</c:v>
                </c:pt>
                <c:pt idx="5">
                  <c:v>4440639</c:v>
                </c:pt>
                <c:pt idx="6">
                  <c:v>4929917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68-4FC0-BE74-4F75395F8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586511"/>
        <c:axId val="723589007"/>
      </c:lineChart>
      <c:catAx>
        <c:axId val="72358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3589007"/>
        <c:crosses val="autoZero"/>
        <c:auto val="1"/>
        <c:lblAlgn val="ctr"/>
        <c:lblOffset val="100"/>
        <c:noMultiLvlLbl val="0"/>
      </c:catAx>
      <c:valAx>
        <c:axId val="72358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358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D312-2F31-4142-B5FB-56B8119DB249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015B9-59AE-43B5-AC71-23FA6C8F3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92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E648D-7663-4A83-820F-4FFF7B5A52A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89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  <a:p>
            <a:r>
              <a:rPr lang="nb-NO" b="1" u="sng" dirty="0"/>
              <a:t>Tapte billettinntekter i 2021 var på 56,6 MNOK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27610-D7B9-AE42-B107-DA0E3EF5C8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588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oppdrag fra KS, Kommunesektorens interesse- og arbeidsgiverorganisasjon, har </a:t>
            </a:r>
            <a:r>
              <a:rPr lang="nb-NO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Asplan</a:t>
            </a:r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Viak</a:t>
            </a:r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ved avdeling </a:t>
            </a:r>
            <a:r>
              <a:rPr lang="nb-NO" sz="1200" b="0" i="0" u="none" strike="noStrike" kern="1200" baseline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Urbanet</a:t>
            </a:r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Analyse, utarbeidet et kunnskapsgrunnlag om langsiktige virkninger av den pågående koronapandemien, rapport 154/2021.</a:t>
            </a:r>
          </a:p>
          <a:p>
            <a:endParaRPr lang="nb-NO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Koronapandemien har endret folks reisevaner både på kort og lang sikt, og det er i første rekke økt bruk av hjemmekontor og økt motstand mot trengsel som påvirker kollektivtransportens markedsgrunnlag.</a:t>
            </a:r>
          </a:p>
          <a:p>
            <a:endParaRPr lang="nb-NO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Økt bruk av hjemmekontor forventes å gi mellom 3 og 7 prosent nedgang i antall kollektivreiser, mens trengselseffekten forventes å gi mellom 5 og 12 prosent nedgang. Det gir et intervall mellom 8 og 19 prosent. Det forventes høyere effekt i områder med mye trengsel og hvor en større andel av arbeidsstyrken har mulighet til å benytte seg av hjemmekontor. Større byområder vil kanskje bevege seg opp mot de høyere nivåene i intervallene, mens øvrige områder forventes å ligge på det lavere nivået. I snitt regner vi med en nedgang på 10-15 prosent etter pandemien.</a:t>
            </a:r>
          </a:p>
          <a:p>
            <a:endParaRPr lang="nb-NO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Innlandet fylkeskommune vil en nedgang på 10-15 prosent medføre reduserte billettinntekter i størrelsesorden 11-17 millioner kroner. En slik reduksjon i tillegg til redusert budsjettramme vil bety en ytterligere nedbygging av kollektivtilbudet i Innlandet.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27610-D7B9-AE42-B107-DA0E3EF5C8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71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Foreløpige signaler er at tapte billettinntekter dekkes ut juli 2022</a:t>
            </a:r>
          </a:p>
          <a:p>
            <a:endParaRPr lang="nb-NO" dirty="0"/>
          </a:p>
          <a:p>
            <a:r>
              <a:rPr lang="nb-NO" dirty="0"/>
              <a:t>Kostnadene i transportkontraktene øker mer enn </a:t>
            </a:r>
            <a:r>
              <a:rPr lang="nb-NO" dirty="0" err="1"/>
              <a:t>deflator</a:t>
            </a:r>
            <a:r>
              <a:rPr lang="nb-NO" dirty="0"/>
              <a:t> i statsbudsjettet, mye pga. klima/miljøkrav men også indekser knyttet til lønn</a:t>
            </a:r>
          </a:p>
          <a:p>
            <a:endParaRPr lang="nb-NO" dirty="0"/>
          </a:p>
          <a:p>
            <a:r>
              <a:rPr lang="nb-NO" dirty="0"/>
              <a:t>Politiske bestillinger og føringer om å opprettholde dagens rutetilbud</a:t>
            </a:r>
          </a:p>
          <a:p>
            <a:endParaRPr lang="nb-NO" dirty="0"/>
          </a:p>
          <a:p>
            <a:r>
              <a:rPr lang="nb-NO" dirty="0"/>
              <a:t>Innlandets demografi og for så vidt kollektivtilbud tilsier at bilen er foretrukket transportmiddel utenfor «Mjøsbyen»</a:t>
            </a:r>
          </a:p>
          <a:p>
            <a:endParaRPr lang="nb-NO" dirty="0"/>
          </a:p>
          <a:p>
            <a:r>
              <a:rPr lang="nb-NO" dirty="0"/>
              <a:t>Anslagsvis økning i kostnader inkl. tapte billettinntekter på 59 – 75 MNOK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 er nærmere AV-vikling enn UT-vikling av kollektivtransporten slik det ligger an nå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238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algn="l"/>
            <a:endParaRPr lang="nb-NO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68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27610-D7B9-AE42-B107-DA0E3EF5C8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36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E648D-7663-4A83-820F-4FFF7B5A52A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04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E648D-7663-4A83-820F-4FFF7B5A52A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4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E648D-7663-4A83-820F-4FFF7B5A52A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54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arbeides med en operativ handlingsplan for kollektivtransport: om den skal på høring eller ikke behandles politisk 30.mars.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9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27610-D7B9-AE42-B107-DA0E3EF5C8C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38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05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kjører 20,9 millioner rutekilometer med buss i året</a:t>
            </a:r>
          </a:p>
          <a:p>
            <a:pPr lvl="1"/>
            <a:r>
              <a:rPr lang="nb-NO" dirty="0"/>
              <a:t>Skoleskyss utgjør ca. 13,5 millioner (lovpålagt) – ca. 24000 skysselever gjennom skoleåret</a:t>
            </a:r>
          </a:p>
          <a:p>
            <a:pPr lvl="1"/>
            <a:r>
              <a:rPr lang="nb-NO" dirty="0"/>
              <a:t>Ordinære ruter utgjør ca. 7,5 millioner – ca. 6,4 millioner ordinære reiser i 2019</a:t>
            </a:r>
          </a:p>
          <a:p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27610-D7B9-AE42-B107-DA0E3EF5C8C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4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F8F9DB-7972-4421-AAEE-929B49A19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88FDA64-31C7-4236-89CF-F8993BC16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CE2370-FCA7-455E-8813-A4195529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25371A-1FC1-44B0-99DF-FF0BC54B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52EA7-9D94-4A49-9665-CA447CE5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33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A42104-4D4B-4CE5-9B48-4F2D70D1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952CD30-ECE0-4CE7-9549-7733C3651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0F9268-64C8-4767-AA69-ADFE6CFF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C4FD2E-0786-4001-AFF2-7D7FB982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22EB75-89AE-4797-9326-5AD5072F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1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57BCC04-4B79-43A6-B02F-F0F182E5A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EB5612-C25E-405B-9ACD-5E3833F35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641A2B-19F0-4CF7-A098-F624A6BF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32D7B9-CDDB-4DA8-9807-56E993BD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26AF6E-EF94-416B-81B3-83F1517E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82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533"/>
            <a:ext cx="5218545" cy="3015466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" y="224653"/>
            <a:ext cx="2563669" cy="1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0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640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533"/>
            <a:ext cx="5218545" cy="3015466"/>
          </a:xfrm>
          <a:prstGeom prst="rect">
            <a:avLst/>
          </a:prstGeom>
        </p:spPr>
      </p:pic>
      <p:sp>
        <p:nvSpPr>
          <p:cNvPr id="17" name="Plassholder for tekst 16"/>
          <p:cNvSpPr>
            <a:spLocks noGrp="1"/>
          </p:cNvSpPr>
          <p:nvPr>
            <p:ph type="body" sz="quarter" idx="10"/>
          </p:nvPr>
        </p:nvSpPr>
        <p:spPr>
          <a:xfrm>
            <a:off x="838200" y="3136665"/>
            <a:ext cx="10515600" cy="1250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" y="224653"/>
            <a:ext cx="2563669" cy="10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10515600" cy="35643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90614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92135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/>
          </p:nvPr>
        </p:nvSpPr>
        <p:spPr>
          <a:xfrm>
            <a:off x="5057775" y="1892135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4392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91C49AE3-5B04-3248-AB85-890B9E9B9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925" y="1873662"/>
            <a:ext cx="3952875" cy="3564392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966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3"/>
          <p:cNvSpPr>
            <a:spLocks noGrp="1"/>
          </p:cNvSpPr>
          <p:nvPr>
            <p:ph sz="quarter" idx="15"/>
          </p:nvPr>
        </p:nvSpPr>
        <p:spPr>
          <a:xfrm>
            <a:off x="838200" y="1873662"/>
            <a:ext cx="6296025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9364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2 spal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439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3"/>
          <p:cNvSpPr>
            <a:spLocks noGrp="1"/>
          </p:cNvSpPr>
          <p:nvPr>
            <p:ph sz="quarter" idx="15" hasCustomPrompt="1"/>
          </p:nvPr>
        </p:nvSpPr>
        <p:spPr>
          <a:xfrm>
            <a:off x="6232850" y="1892135"/>
            <a:ext cx="5120950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 err="1"/>
              <a:t>redje</a:t>
            </a:r>
            <a:r>
              <a:rPr lang="nb-NO"/>
              <a:t>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6A173FF9-9E7D-4D6F-9FC8-7799B690E32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892135"/>
            <a:ext cx="5120951" cy="3557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85858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BCA700-E822-8546-BA53-CAD38152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52" y="4192876"/>
            <a:ext cx="2893291" cy="112236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24768D3A-B4C6-4846-93C7-5FD37A328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8702" y="4206586"/>
            <a:ext cx="2894012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1C6F9580-4146-5B4D-9F2D-B0FE9E7AD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473" y="4197350"/>
            <a:ext cx="2894013" cy="112236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3209E090-8181-0247-8175-FD2288F857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652" y="375660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24">
            <a:extLst>
              <a:ext uri="{FF2B5EF4-FFF2-40B4-BE49-F238E27FC236}">
                <a16:creationId xmlns:a16="http://schemas.microsoft.com/office/drawing/2014/main" id="{B3DDC085-2F7A-1941-9FC5-0F891B6971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702" y="3756313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24">
            <a:extLst>
              <a:ext uri="{FF2B5EF4-FFF2-40B4-BE49-F238E27FC236}">
                <a16:creationId xmlns:a16="http://schemas.microsoft.com/office/drawing/2014/main" id="{D12C300D-76CB-DE4E-AB53-CF4F3A56A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26182" y="3756312"/>
            <a:ext cx="2894012" cy="436563"/>
          </a:xfrm>
        </p:spPr>
        <p:txBody>
          <a:bodyPr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Plassholder for bilde 28">
            <a:extLst>
              <a:ext uri="{FF2B5EF4-FFF2-40B4-BE49-F238E27FC236}">
                <a16:creationId xmlns:a16="http://schemas.microsoft.com/office/drawing/2014/main" id="{9D901454-00EF-F941-9DEF-C912F468EC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0931" y="764163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0" name="Plassholder for bilde 28">
            <a:extLst>
              <a:ext uri="{FF2B5EF4-FFF2-40B4-BE49-F238E27FC236}">
                <a16:creationId xmlns:a16="http://schemas.microsoft.com/office/drawing/2014/main" id="{20746FCF-CD86-9E40-8268-311A3B27A9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8702" y="794039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1" name="Plassholder for bilde 28">
            <a:extLst>
              <a:ext uri="{FF2B5EF4-FFF2-40B4-BE49-F238E27FC236}">
                <a16:creationId xmlns:a16="http://schemas.microsoft.com/office/drawing/2014/main" id="{0BDCBDE5-9EC4-1F42-A694-F170EEB596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26182" y="789564"/>
            <a:ext cx="2894012" cy="2962273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61474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35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27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F95FBD-F319-4C8A-ACF8-FB346D20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2B272B-472A-43A5-AC75-81B402F3A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75E966-A11F-4D41-B595-87CA497A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782EB0-EE27-4EC2-BDF3-CDCCD1A7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EFC571-51EF-4F51-9451-4BB4D3BC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62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B608A84-4715-4F48-B249-2305DA853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5402" y="1313187"/>
            <a:ext cx="4261196" cy="355240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5590"/>
            <a:ext cx="3448050" cy="19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91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452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876AA0-3881-CE41-817C-BF75E8F1B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B2812E1-532D-E241-8E3C-73C86CBC4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5" y="281775"/>
            <a:ext cx="2047285" cy="83475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C0FA0ED-0801-5C4A-B424-6ADC6FFE1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0911"/>
            <a:ext cx="9144000" cy="219905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7014221-3092-8E4D-A7BE-BDD6FEA9F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9434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49831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68B3B04-4ECB-4735-A3FA-93F831EB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8387-7D46-4B73-A224-65A11513A5F5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367D8D-9615-4892-AFE2-94AF7909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C45592-C2A5-4560-B89B-5E7375BC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B9DF-AA4A-42FF-9D8C-D45996E8AA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45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10DE1-E935-4316-B13C-AE9A546B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DCBDC3-1675-4431-BEB0-003761E28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DCCB58-903A-4219-B9B4-08794301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037264-B6F1-4B21-B2DA-1AF870657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190F7C-665E-4D74-9505-BFD8336E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435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0CFF52-ACAC-4B08-9F6A-7EA7F143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4C9996-EADC-450C-9754-0F8774ABB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0C8B64-EFB4-411A-A20E-F36C5CAC5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D56464-5E4E-4CF4-958A-E30FFE33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86DE34-B06E-4353-A537-AB565252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38E2C9-34B9-4614-AD92-718CDA56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827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11E265-1DF4-496C-B3C9-18951586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08D3F8-E362-4639-AF54-D2E882178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07B50E9-ADE4-4E67-A310-10D8AED14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D814A15-89B6-4C7F-8A2B-7FB1F6C27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884E059-3B2D-47DD-B280-80A8049C9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62F04B2-E7B5-4456-BADF-2BB6B4F1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C5A71D4-255F-44E6-B90B-31C757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C3A75F8-5196-449F-AD89-C126EE0A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78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DAE87F-F6A3-4C56-83DF-847C56F3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B1511B-A86D-48D4-A62D-A767EA273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D0D88F-2AD6-42CF-9BC6-4BE0B213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F9696FE-1097-4C1F-BE0B-C07512FE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093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176FC25-29A0-40B3-923E-1ED0B3A7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9ADCEAD-ED13-4329-B180-4D5D3DBF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FBEBDCF-B314-4292-ACCB-74271A14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567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B2FB51-6FE5-41AF-BC41-AC5A2663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8420C9-D02C-47E3-BF1D-20805059C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1D00EE-B841-40CC-9654-08E8FD5E4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D8800F4-4B76-4660-92A4-41AEDF35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2620AA-3F6A-4A8F-9CD9-AD2D70BA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2237903-27A4-4B2A-8953-FA8A7FCF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425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012BAE-7BA5-4C93-BC49-D4811450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149D322-381F-4EB1-9DCD-C3700A5AD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300E45-18B7-497B-B6E5-BF4B8E45C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E5C0930-C9C2-4CBB-BFFB-E1E59B96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B79EE4-9D74-4A9B-A468-59A5EF4E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33EC57-23B0-4576-A5BC-BF37F5EB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28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93CE233-7C56-4242-BC12-8FBEF81B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0EA7B8-D1D5-472A-AA4F-D226B9307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F6E344-79AE-49C5-81BF-57D8CB352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3BB0-E082-4FC3-A033-D14C1B045268}" type="datetimeFigureOut">
              <a:rPr lang="nb-NO" smtClean="0"/>
              <a:t>20.04.2022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B77138-EEF8-4D66-AFD0-04DEE44D9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1485F0-158F-4A08-959C-5D47B87A9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4F96-B207-420D-95B9-5CFDDECCBE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1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EE7753-7937-2848-86A7-8DF6CFBE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2004"/>
            <a:ext cx="105156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4CCE55-90BB-6640-8F42-8512B2E6B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1700"/>
            <a:ext cx="10515600" cy="356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5952680"/>
            <a:ext cx="12192000" cy="914556"/>
          </a:xfrm>
          <a:prstGeom prst="rect">
            <a:avLst/>
          </a:prstGeom>
          <a:solidFill>
            <a:srgbClr val="00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6019199"/>
            <a:ext cx="2009775" cy="8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74F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74F"/>
        </a:buClr>
        <a:buSzPct val="13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nlandetfylke.no/tjenester/skole-og-utdanning/opplaring-i-skole/vare-skoler/prosessen-med-tilbudsstruktur-i-videregaende-skol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8B7541-5DB4-4D68-8912-CE8FBB5B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Orienteringer til regionrådene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76A017-A49D-4072-82CE-AAD2F791E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April 2022</a:t>
            </a:r>
          </a:p>
          <a:p>
            <a:r>
              <a:rPr lang="nb-NO" dirty="0"/>
              <a:t>Innlandet fylkeskommune</a:t>
            </a:r>
          </a:p>
        </p:txBody>
      </p:sp>
    </p:spTree>
    <p:extLst>
      <p:ext uri="{BB962C8B-B14F-4D97-AF65-F5344CB8AC3E}">
        <p14:creationId xmlns:p14="http://schemas.microsoft.com/office/powerpoint/2010/main" val="250791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7E63D66-D126-40BE-AFD6-42D15F3CC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de 2" descr="Et bilde som inneholder tekst, varebil, vektorgrafikk, skjermbilde&#10;&#10;Automatisk generert beskrivelse">
            <a:extLst>
              <a:ext uri="{FF2B5EF4-FFF2-40B4-BE49-F238E27FC236}">
                <a16:creationId xmlns:a16="http://schemas.microsoft.com/office/drawing/2014/main" id="{E0BC7D9E-89CC-4471-82F9-057747323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Bilde 9" descr="Et bilde som inneholder tekst, varebil, vektorgrafikk&#10;&#10;Automatisk generert beskrivelse">
            <a:extLst>
              <a:ext uri="{FF2B5EF4-FFF2-40B4-BE49-F238E27FC236}">
                <a16:creationId xmlns:a16="http://schemas.microsoft.com/office/drawing/2014/main" id="{7F5C5548-69A1-431E-B005-1C46CB235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7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06E600-6D76-4F74-A085-E84EA745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798"/>
            <a:ext cx="10515600" cy="1054100"/>
          </a:xfrm>
        </p:spPr>
        <p:txBody>
          <a:bodyPr>
            <a:normAutofit/>
          </a:bodyPr>
          <a:lstStyle/>
          <a:p>
            <a:r>
              <a:rPr lang="nb-NO" dirty="0"/>
              <a:t>Utvikling i antall ordinære reisende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0AEA0DB-103F-4A3D-B47E-FECBBFDB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94" y="2302932"/>
            <a:ext cx="7224388" cy="131352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374398-87BC-4EF0-A7BE-C79180F19198}"/>
              </a:ext>
            </a:extLst>
          </p:cNvPr>
          <p:cNvGraphicFramePr>
            <a:graphicFrameLocks/>
          </p:cNvGraphicFramePr>
          <p:nvPr/>
        </p:nvGraphicFramePr>
        <p:xfrm>
          <a:off x="7540979" y="1200219"/>
          <a:ext cx="4581383" cy="399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C0B72C05-085C-4979-829A-4AF37A542088}"/>
              </a:ext>
            </a:extLst>
          </p:cNvPr>
          <p:cNvSpPr txBox="1"/>
          <p:nvPr/>
        </p:nvSpPr>
        <p:spPr>
          <a:xfrm>
            <a:off x="552635" y="472241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u="sng" dirty="0"/>
              <a:t>Tapte billettinntekter i 2021 var på 56,6 MNOK</a:t>
            </a:r>
          </a:p>
        </p:txBody>
      </p:sp>
    </p:spTree>
    <p:extLst>
      <p:ext uri="{BB962C8B-B14F-4D97-AF65-F5344CB8AC3E}">
        <p14:creationId xmlns:p14="http://schemas.microsoft.com/office/powerpoint/2010/main" val="78353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542E377-7EE1-4D60-869E-33A0D769E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99" y="429036"/>
            <a:ext cx="10181202" cy="5166808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9D61496-2FBC-411E-8EE5-DEAE772C366B}"/>
              </a:ext>
            </a:extLst>
          </p:cNvPr>
          <p:cNvSpPr/>
          <p:nvPr/>
        </p:nvSpPr>
        <p:spPr>
          <a:xfrm>
            <a:off x="9319700" y="3959860"/>
            <a:ext cx="1866901" cy="9474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35C9AA0-D8A4-48BF-949E-B4F8142D5F98}"/>
              </a:ext>
            </a:extLst>
          </p:cNvPr>
          <p:cNvSpPr/>
          <p:nvPr/>
        </p:nvSpPr>
        <p:spPr>
          <a:xfrm>
            <a:off x="7391840" y="3959860"/>
            <a:ext cx="1866901" cy="9474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445036F-CC77-4192-B1BE-3E22F1E3CDD6}"/>
              </a:ext>
            </a:extLst>
          </p:cNvPr>
          <p:cNvSpPr/>
          <p:nvPr/>
        </p:nvSpPr>
        <p:spPr>
          <a:xfrm>
            <a:off x="5524939" y="3959860"/>
            <a:ext cx="1866901" cy="9474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1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5C5762-CA08-4685-8AB3-81DE6F87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221"/>
            <a:ext cx="10515600" cy="1054100"/>
          </a:xfrm>
        </p:spPr>
        <p:txBody>
          <a:bodyPr>
            <a:normAutofit/>
          </a:bodyPr>
          <a:lstStyle/>
          <a:p>
            <a:r>
              <a:rPr lang="nb-NO" dirty="0"/>
              <a:t>Økonomisk handlingsrom post-pandemi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05872A-274E-4608-939B-ADB968C10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53828"/>
            <a:ext cx="10515600" cy="4412715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Færre reisende - tapte billettinntekter </a:t>
            </a:r>
          </a:p>
          <a:p>
            <a:pPr lvl="1"/>
            <a:r>
              <a:rPr lang="nb-NO" dirty="0"/>
              <a:t>Anslagsvis 25-30 MNOK </a:t>
            </a:r>
          </a:p>
          <a:p>
            <a:r>
              <a:rPr lang="nb-NO" dirty="0"/>
              <a:t>Reduserte rammer til kollektivtransport</a:t>
            </a:r>
          </a:p>
          <a:p>
            <a:pPr lvl="1"/>
            <a:r>
              <a:rPr lang="nb-NO" dirty="0"/>
              <a:t>Anslagsvis 17-20 MNOK fra 2022 - 2025</a:t>
            </a:r>
          </a:p>
          <a:p>
            <a:r>
              <a:rPr lang="nb-NO" dirty="0"/>
              <a:t>Økte kostnader til klima/miljøkrav i transportkontraktene</a:t>
            </a:r>
          </a:p>
          <a:p>
            <a:pPr lvl="1"/>
            <a:r>
              <a:rPr lang="nb-NO" dirty="0"/>
              <a:t>Anslagsvis 12-15 MNOK</a:t>
            </a:r>
          </a:p>
          <a:p>
            <a:r>
              <a:rPr lang="nb-NO" dirty="0"/>
              <a:t>Økte kostnader til skoleskyss</a:t>
            </a:r>
          </a:p>
          <a:p>
            <a:pPr lvl="1"/>
            <a:r>
              <a:rPr lang="nb-NO" dirty="0"/>
              <a:t>Anslagsvis 5-10 MNOK</a:t>
            </a:r>
          </a:p>
          <a:p>
            <a:r>
              <a:rPr lang="nb-NO" dirty="0"/>
              <a:t>Ikke økonomisk handlingsrom til å opprettholde og utvikle kollektivtransport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90D0CC9-D490-4107-B881-419A49522650}"/>
              </a:ext>
            </a:extLst>
          </p:cNvPr>
          <p:cNvSpPr txBox="1"/>
          <p:nvPr/>
        </p:nvSpPr>
        <p:spPr>
          <a:xfrm>
            <a:off x="3047338" y="3250297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03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5C5762-CA08-4685-8AB3-81DE6F87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221"/>
            <a:ext cx="10515600" cy="1054100"/>
          </a:xfrm>
        </p:spPr>
        <p:txBody>
          <a:bodyPr>
            <a:normAutofit/>
          </a:bodyPr>
          <a:lstStyle/>
          <a:p>
            <a:r>
              <a:rPr lang="nb-NO" dirty="0"/>
              <a:t>Post-pandemi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05872A-274E-4608-939B-ADB968C10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53829"/>
            <a:ext cx="10515600" cy="3564392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Mobilitetsstrategi for Innlandet 2021-2030</a:t>
            </a:r>
          </a:p>
          <a:p>
            <a:pPr lvl="1"/>
            <a:r>
              <a:rPr lang="nb-NO" dirty="0"/>
              <a:t>Vedtatt i Fylkestinget høsten 2021</a:t>
            </a:r>
          </a:p>
          <a:p>
            <a:pPr lvl="1"/>
            <a:r>
              <a:rPr lang="nb-NO" dirty="0"/>
              <a:t>Oppfølgingsplan vedtas i disse dager</a:t>
            </a:r>
          </a:p>
          <a:p>
            <a:r>
              <a:rPr lang="nb-NO" dirty="0"/>
              <a:t>Operativ handlingsplan for fylkeskommunens kollektivtransport</a:t>
            </a:r>
          </a:p>
          <a:p>
            <a:pPr lvl="1"/>
            <a:r>
              <a:rPr lang="nb-NO" dirty="0"/>
              <a:t>Legges frem for Fylkestinget i juni 2022</a:t>
            </a:r>
          </a:p>
          <a:p>
            <a:r>
              <a:rPr lang="nb-NO" dirty="0"/>
              <a:t>Utredning av kollektivtransport i egenregi</a:t>
            </a:r>
          </a:p>
          <a:p>
            <a:pPr lvl="1"/>
            <a:r>
              <a:rPr lang="nb-NO" dirty="0"/>
              <a:t>Legges frem for Fylkestinget i oktober 2022</a:t>
            </a:r>
          </a:p>
          <a:p>
            <a:r>
              <a:rPr lang="nb-NO" dirty="0"/>
              <a:t>Ny billetterings- og sanntidsløsning for å møte morgendagens reisevaner må på plass</a:t>
            </a:r>
          </a:p>
        </p:txBody>
      </p:sp>
    </p:spTree>
    <p:extLst>
      <p:ext uri="{BB962C8B-B14F-4D97-AF65-F5344CB8AC3E}">
        <p14:creationId xmlns:p14="http://schemas.microsoft.com/office/powerpoint/2010/main" val="188125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39107F-89BD-479E-B66F-5EFA89C2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tilstedeværelse i regionene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9BBD4E-3D27-40EB-8047-D936AFEE2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300"/>
            <a:ext cx="10515600" cy="4219575"/>
          </a:xfrm>
        </p:spPr>
        <p:txBody>
          <a:bodyPr>
            <a:normAutofit fontScale="92500"/>
          </a:bodyPr>
          <a:lstStyle/>
          <a:p>
            <a:endParaRPr lang="nb-NO" dirty="0"/>
          </a:p>
          <a:p>
            <a:r>
              <a:rPr lang="nb-NO" b="1" dirty="0"/>
              <a:t>Regional tilgjengelighet og tilstedeværelse - samarbeid om styrket samfunns-, innovasjon- og næringsutvikling i regionene.</a:t>
            </a:r>
          </a:p>
          <a:p>
            <a:endParaRPr lang="nb-NO" b="1" dirty="0"/>
          </a:p>
          <a:p>
            <a:r>
              <a:rPr lang="nb-NO" dirty="0"/>
              <a:t>Fylkestinget gjorde vedtak i sju punkt den 7.12.21 om overordnede prinsipper og hva som skal oppnås. </a:t>
            </a:r>
          </a:p>
          <a:p>
            <a:r>
              <a:rPr lang="nb-NO" dirty="0"/>
              <a:t>Det vil blir arbeidet med hvordan dette skal implementeres, og </a:t>
            </a:r>
            <a:r>
              <a:rPr lang="nb-NO" u="sng" dirty="0"/>
              <a:t>satt i sammenheng med</a:t>
            </a:r>
            <a:r>
              <a:rPr lang="nb-NO" dirty="0"/>
              <a:t> vedtak i forbindelse med videreføring av Innlandet og evaluering av partnerskapet. </a:t>
            </a:r>
          </a:p>
        </p:txBody>
      </p:sp>
    </p:spTree>
    <p:extLst>
      <p:ext uri="{BB962C8B-B14F-4D97-AF65-F5344CB8AC3E}">
        <p14:creationId xmlns:p14="http://schemas.microsoft.com/office/powerpoint/2010/main" val="290679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75F89135-B45A-4BE6-B052-0ADA4A3613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3" b="43"/>
          <a:stretch>
            <a:fillRect/>
          </a:stretch>
        </p:blipFill>
        <p:spPr>
          <a:xfrm>
            <a:off x="1063284" y="2138288"/>
            <a:ext cx="3550920" cy="3201941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262DF149-ED9C-4727-BC8A-EA017B25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281"/>
            <a:ext cx="10515600" cy="1108195"/>
          </a:xfrm>
        </p:spPr>
        <p:txBody>
          <a:bodyPr>
            <a:normAutofit fontScale="90000"/>
          </a:bodyPr>
          <a:lstStyle/>
          <a:p>
            <a:r>
              <a:rPr lang="nb-NO" sz="4900" dirty="0"/>
              <a:t>Samhandling om det grønne skiftet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F203038-5610-43B1-9543-1B7075FFAF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57775" y="1772529"/>
            <a:ext cx="6801290" cy="422418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nb-NO" sz="5500" dirty="0"/>
          </a:p>
          <a:p>
            <a:r>
              <a:rPr lang="nb-NO" sz="5500" dirty="0">
                <a:latin typeface="Arial" panose="020B0604020202020204" pitchFamily="34" charset="0"/>
              </a:rPr>
              <a:t>Levende lokalsamfunn med bærekraftige byer, tettsteder og bygder – </a:t>
            </a:r>
            <a:r>
              <a:rPr lang="nb-NO" sz="5500" b="1" dirty="0">
                <a:latin typeface="Arial" panose="020B0604020202020204" pitchFamily="34" charset="0"/>
              </a:rPr>
              <a:t>utviklingsmål Innlandsstrategien.</a:t>
            </a:r>
            <a:endParaRPr lang="nb-NO" sz="5500" b="1" dirty="0"/>
          </a:p>
          <a:p>
            <a:pPr marL="0" indent="0">
              <a:buNone/>
            </a:pPr>
            <a:endParaRPr lang="nb-NO" altLang="nb-NO" sz="3000" dirty="0">
              <a:solidFill>
                <a:srgbClr val="000000"/>
              </a:solidFill>
            </a:endParaRPr>
          </a:p>
          <a:p>
            <a:r>
              <a:rPr lang="nb-NO" sz="5500" dirty="0"/>
              <a:t>Erfaringer viser at små tiltak kan gi stor effekt.</a:t>
            </a:r>
          </a:p>
          <a:p>
            <a:pPr marL="0" indent="0">
              <a:buNone/>
            </a:pPr>
            <a:endParaRPr lang="nb-NO" altLang="nb-NO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altLang="nb-NO" sz="5500" dirty="0">
                <a:solidFill>
                  <a:srgbClr val="000000"/>
                </a:solidFill>
                <a:latin typeface="Arial" panose="020B0604020202020204" pitchFamily="34" charset="0"/>
              </a:rPr>
              <a:t>Fylkesutvalget har vedtatt å </a:t>
            </a:r>
            <a:r>
              <a:rPr lang="nb-NO" altLang="nb-NO" sz="5500" b="1" dirty="0">
                <a:solidFill>
                  <a:srgbClr val="000000"/>
                </a:solidFill>
                <a:latin typeface="Arial" panose="020B0604020202020204" pitchFamily="34" charset="0"/>
              </a:rPr>
              <a:t>videreføre</a:t>
            </a:r>
            <a:r>
              <a:rPr lang="nb-NO" altLang="nb-NO" sz="5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nb-NO" sz="5500" b="1" dirty="0">
                <a:solidFill>
                  <a:srgbClr val="000000"/>
                </a:solidFill>
                <a:latin typeface="Arial" panose="020B0604020202020204" pitchFamily="34" charset="0"/>
              </a:rPr>
              <a:t>samarbeidet innenfor by- og tettstedsutvikling</a:t>
            </a:r>
            <a:r>
              <a:rPr lang="nb-NO" altLang="nb-NO" sz="5500" dirty="0">
                <a:solidFill>
                  <a:srgbClr val="000000"/>
                </a:solidFill>
                <a:latin typeface="Arial" panose="020B0604020202020204" pitchFamily="34" charset="0"/>
              </a:rPr>
              <a:t> og areal- og transportplanlegging, både for regionsentre</a:t>
            </a:r>
            <a:r>
              <a:rPr lang="nb-NO" altLang="nb-NO" sz="5500" dirty="0">
                <a:solidFill>
                  <a:srgbClr val="000000"/>
                </a:solidFill>
              </a:rPr>
              <a:t> og mindre byer og tettsteder </a:t>
            </a:r>
            <a:r>
              <a:rPr lang="nb-NO" altLang="nb-NO" sz="4500" dirty="0">
                <a:solidFill>
                  <a:srgbClr val="000000"/>
                </a:solidFill>
              </a:rPr>
              <a:t>(FU-sak 142/2021).</a:t>
            </a:r>
            <a:endParaRPr lang="nb-NO" altLang="nb-N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altLang="nb-NO" sz="5500" dirty="0"/>
              <a:t> </a:t>
            </a:r>
            <a:r>
              <a:rPr lang="nb-NO" altLang="nb-NO" sz="5500" b="1" dirty="0"/>
              <a:t>Viktig med lokalt initiativ og eierskap.</a:t>
            </a:r>
            <a:endParaRPr lang="nb-NO" sz="5500" b="1" dirty="0"/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86091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39107F-89BD-479E-B66F-5EFA89C2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 og tannhelse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9BBD4E-3D27-40EB-8047-D936AFEE2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300"/>
            <a:ext cx="10515600" cy="4219575"/>
          </a:xfrm>
        </p:spPr>
        <p:txBody>
          <a:bodyPr>
            <a:normAutofit/>
          </a:bodyPr>
          <a:lstStyle/>
          <a:p>
            <a:r>
              <a:rPr lang="nb-NO" dirty="0"/>
              <a:t>Det arbeides med tallene etter søknadsfristen for videregående opplæring, som var den 1.mars. </a:t>
            </a:r>
          </a:p>
          <a:p>
            <a:endParaRPr lang="nb-NO" dirty="0"/>
          </a:p>
          <a:p>
            <a:r>
              <a:rPr lang="nb-NO" dirty="0"/>
              <a:t>Årlig prosess om tilbudsstruktur finnes her: </a:t>
            </a:r>
          </a:p>
          <a:p>
            <a:r>
              <a:rPr lang="nb-NO" dirty="0"/>
              <a:t> </a:t>
            </a:r>
            <a:r>
              <a:rPr lang="nb-NO" dirty="0">
                <a:hlinkClick r:id="rId3"/>
              </a:rPr>
              <a:t>https://innlandetfylke.no/tjenester/skole-og-utdanning/opplaring-i-skole/vare-skoler/prosessen-med-tilbudsstruktur-i-videregaende-skole/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251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39107F-89BD-479E-B66F-5EFA89C2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Strategi for fleksibel og desentralisert høyere utdanning i Innlandet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9BBD4E-3D27-40EB-8047-D936AFEE2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76195"/>
            <a:ext cx="10515600" cy="3481679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Fylkeskommunedirektøren har satt i gang et arbeid med å utarbeide en strategi for fleksibel og desentralisert høyere utdanning i Innlandet.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Oppdraget gitt av fylkestinget i forbindelse med behandling av saken </a:t>
            </a:r>
            <a:r>
              <a:rPr lang="nb-NO" i="1" dirty="0">
                <a:latin typeface="Calibri" panose="020F0502020204030204" pitchFamily="34" charset="0"/>
                <a:ea typeface="Times New Roman" panose="02020603050405020304" pitchFamily="18" charset="0"/>
              </a:rPr>
              <a:t>Voksnes læring i Innlandet – harmonisering av tilbud og fremtidig organisering </a:t>
            </a:r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17.juni i fjor.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1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39107F-89BD-479E-B66F-5EFA89C2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</a:rPr>
              <a:t>Strategi for fleksibel og desentralisert høyere utdanning i Innlandet- forts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9BBD4E-3D27-40EB-8047-D936AFEE2B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300"/>
            <a:ext cx="10515600" cy="4219575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Gjelder studietilbud på fagskole-, høgskole-, og universitetsnivå.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Calibri" panose="020F0502020204030204" pitchFamily="34" charset="0"/>
                <a:ea typeface="Times New Roman" panose="02020603050405020304" pitchFamily="18" charset="0"/>
              </a:rPr>
              <a:t>Formålet er å øke tilgangen til fleksible og desentraliserte tilbud tilpasset de ulike behovene arbeidslivet og enkeltmennesker har.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Referansegruppe er Kompetanseforum Innlandet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Fylkeskommunen samarbeider med utdanningsinstitusjonene, høgskolesentrene og Karriere Innlandet 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Strategien sendes på høring medio mai med høringsfrist medio august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Fylkestinget skal behandle saken i møtet 18.10 – 20.10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86150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47E15A-37A6-474A-B724-D9615712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Nyheter fra samferdsel pr mars 2022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719C00-397A-4181-97E6-D158B4BBF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Det planlegges </a:t>
            </a:r>
            <a:r>
              <a:rPr lang="nb-NO" b="1" dirty="0" err="1"/>
              <a:t>regionvise</a:t>
            </a:r>
            <a:r>
              <a:rPr lang="nb-NO" b="1" dirty="0"/>
              <a:t> kommunemøter </a:t>
            </a:r>
            <a:r>
              <a:rPr lang="nb-NO" dirty="0"/>
              <a:t>på saksbehandler-nivå i mai/juni. Målet er bedre samhandling og gjensidig informasjon. Invitasjon sendes ut til kommunene.</a:t>
            </a:r>
          </a:p>
          <a:p>
            <a:r>
              <a:rPr lang="nb-NO" dirty="0"/>
              <a:t>Oppfølging og gjennomføring av vedtatt </a:t>
            </a:r>
            <a:r>
              <a:rPr lang="nb-NO" b="1" dirty="0"/>
              <a:t>handlingsprogram for fylkesveg 2022-25</a:t>
            </a:r>
            <a:r>
              <a:rPr lang="nb-NO" dirty="0"/>
              <a:t>.</a:t>
            </a:r>
          </a:p>
          <a:p>
            <a:r>
              <a:rPr lang="nb-NO" b="1" dirty="0"/>
              <a:t>Samhandling</a:t>
            </a:r>
            <a:r>
              <a:rPr lang="nb-NO" dirty="0"/>
              <a:t> om det grønne skiftet.</a:t>
            </a:r>
          </a:p>
          <a:p>
            <a:r>
              <a:rPr lang="nb-NO" dirty="0"/>
              <a:t>Operativ handlingsplan for kollektivtransport.</a:t>
            </a:r>
          </a:p>
        </p:txBody>
      </p:sp>
    </p:spTree>
    <p:extLst>
      <p:ext uri="{BB962C8B-B14F-4D97-AF65-F5344CB8AC3E}">
        <p14:creationId xmlns:p14="http://schemas.microsoft.com/office/powerpoint/2010/main" val="346117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93C6E1-A3CC-4E69-8B26-74A87E26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Utbedringsprogram for fylkesveger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BD14FB-4BBA-4F18-A683-3CBE6DCFD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92135"/>
            <a:ext cx="8445500" cy="3564392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700 millioner kroner av investeringsramma i handlingsprogrammet 2022-2025 (ca 175 </a:t>
            </a:r>
            <a:r>
              <a:rPr lang="nb-NO" dirty="0" err="1"/>
              <a:t>mnok</a:t>
            </a:r>
            <a:r>
              <a:rPr lang="nb-NO" dirty="0"/>
              <a:t>/år).</a:t>
            </a:r>
          </a:p>
          <a:p>
            <a:r>
              <a:rPr lang="nb-NO" dirty="0"/>
              <a:t>Formålet er å ta igjen forfall og utbedre eksisterende vegnett.</a:t>
            </a:r>
          </a:p>
          <a:p>
            <a:r>
              <a:rPr lang="nb-NO" dirty="0"/>
              <a:t>Årlig politisk behandling av aktuelle prosjekter i samferdselsutvalget og fylkestinget.</a:t>
            </a:r>
          </a:p>
          <a:p>
            <a:r>
              <a:rPr lang="nb-NO" dirty="0"/>
              <a:t>Grunnlaget er innspill fra kommunene + faglige innspill.</a:t>
            </a:r>
          </a:p>
          <a:p>
            <a:r>
              <a:rPr lang="nb-NO" dirty="0"/>
              <a:t>Kostnadseffektiv gjennomføring =&gt;«Godt nok»-prinsippet. </a:t>
            </a:r>
            <a:r>
              <a:rPr lang="nb-NO" dirty="0" err="1"/>
              <a:t>Dvs</a:t>
            </a:r>
            <a:r>
              <a:rPr lang="nb-NO" dirty="0"/>
              <a:t> at vi fortrinnsvis utbedrer vegen i eksisterende trase uten å endre veglinja eller bredden på vegen.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C684C8-7281-4B97-8027-D8D559F50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830" y="1738538"/>
            <a:ext cx="2660650" cy="3717989"/>
          </a:xfrm>
          <a:prstGeom prst="rect">
            <a:avLst/>
          </a:prstGeom>
          <a:ln>
            <a:solidFill>
              <a:srgbClr val="00574F"/>
            </a:solidFill>
          </a:ln>
        </p:spPr>
      </p:pic>
    </p:spTree>
    <p:extLst>
      <p:ext uri="{BB962C8B-B14F-4D97-AF65-F5344CB8AC3E}">
        <p14:creationId xmlns:p14="http://schemas.microsoft.com/office/powerpoint/2010/main" val="171100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Status Innlandstrafikk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9E444E-A59B-45BE-B7D6-6793E262B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95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nlandet fylkeskommune ppt mal V4">
  <a:themeElements>
    <a:clrScheme name="Innlandet fylkeskommune">
      <a:dk1>
        <a:srgbClr val="000000"/>
      </a:dk1>
      <a:lt1>
        <a:sysClr val="window" lastClr="FFFFFF"/>
      </a:lt1>
      <a:dk2>
        <a:srgbClr val="005850"/>
      </a:dk2>
      <a:lt2>
        <a:srgbClr val="E7E6E6"/>
      </a:lt2>
      <a:accent1>
        <a:srgbClr val="009D4F"/>
      </a:accent1>
      <a:accent2>
        <a:srgbClr val="0055B8"/>
      </a:accent2>
      <a:accent3>
        <a:srgbClr val="960048"/>
      </a:accent3>
      <a:accent4>
        <a:srgbClr val="FFB600"/>
      </a:accent4>
      <a:accent5>
        <a:srgbClr val="592C82"/>
      </a:accent5>
      <a:accent6>
        <a:srgbClr val="6F7271"/>
      </a:accent6>
      <a:hlink>
        <a:srgbClr val="0070C0"/>
      </a:hlink>
      <a:folHlink>
        <a:srgbClr val="960048"/>
      </a:folHlink>
    </a:clrScheme>
    <a:fontScheme name="Innlandet fylkeskommune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landet-fylkeskommune-PowerPoint-mal.potm" id="{B48461B3-6F65-45C2-A286-383590C09168}" vid="{EBD357B4-30E9-4742-AEAD-7221BAFA1CD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FC8094613594490F6C1D717ABE8A1" ma:contentTypeVersion="14" ma:contentTypeDescription="Create a new document." ma:contentTypeScope="" ma:versionID="f15e3a865afc6fa4da8b280d1362062d">
  <xsd:schema xmlns:xsd="http://www.w3.org/2001/XMLSchema" xmlns:xs="http://www.w3.org/2001/XMLSchema" xmlns:p="http://schemas.microsoft.com/office/2006/metadata/properties" xmlns:ns3="2355f221-d3d3-4de7-8dfe-66712bdc9745" xmlns:ns4="fd937500-a2a4-4ab5-93a2-19fc361d7968" targetNamespace="http://schemas.microsoft.com/office/2006/metadata/properties" ma:root="true" ma:fieldsID="c8974ea0d8a79057f4539cac9bcff016" ns3:_="" ns4:_="">
    <xsd:import namespace="2355f221-d3d3-4de7-8dfe-66712bdc9745"/>
    <xsd:import namespace="fd937500-a2a4-4ab5-93a2-19fc361d79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5f221-d3d3-4de7-8dfe-66712bdc9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37500-a2a4-4ab5-93a2-19fc361d796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BBDF1B-CA7C-4375-A86B-8DC08A63FF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69D964-4979-406E-B2FA-056F7A03C3F9}">
  <ds:schemaRefs>
    <ds:schemaRef ds:uri="2355f221-d3d3-4de7-8dfe-66712bdc9745"/>
    <ds:schemaRef ds:uri="http://purl.org/dc/terms/"/>
    <ds:schemaRef ds:uri="fd937500-a2a4-4ab5-93a2-19fc361d796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7A6E4D8-56E8-4BC9-B1DA-CB4891CD3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55f221-d3d3-4de7-8dfe-66712bdc9745"/>
    <ds:schemaRef ds:uri="fd937500-a2a4-4ab5-93a2-19fc361d7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10471</TotalTime>
  <Words>925</Words>
  <Application>Microsoft Office PowerPoint</Application>
  <PresentationFormat>Widescreen</PresentationFormat>
  <Paragraphs>108</Paragraphs>
  <Slides>14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Symbol</vt:lpstr>
      <vt:lpstr>Office-tema</vt:lpstr>
      <vt:lpstr>Innlandet fylkeskommune ppt mal V4</vt:lpstr>
      <vt:lpstr>Orienteringer til regionrådene</vt:lpstr>
      <vt:lpstr>Økt tilstedeværelse i regionene</vt:lpstr>
      <vt:lpstr>Samhandling om det grønne skiftet </vt:lpstr>
      <vt:lpstr>Kompetanse og tannhelse</vt:lpstr>
      <vt:lpstr>Strategi for fleksibel og desentralisert høyere utdanning i Innlandet</vt:lpstr>
      <vt:lpstr>Strategi for fleksibel og desentralisert høyere utdanning i Innlandet- forts</vt:lpstr>
      <vt:lpstr>Nyheter fra samferdsel pr mars 2022</vt:lpstr>
      <vt:lpstr>Utbedringsprogram for fylkesveger</vt:lpstr>
      <vt:lpstr>Status Innlandstrafikk</vt:lpstr>
      <vt:lpstr>PowerPoint-presentasjon</vt:lpstr>
      <vt:lpstr>Utvikling i antall ordinære reisende</vt:lpstr>
      <vt:lpstr>PowerPoint-presentasjon</vt:lpstr>
      <vt:lpstr>Økonomisk handlingsrom post-pandemi</vt:lpstr>
      <vt:lpstr>Post-pandemi forts.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Orienteringer til regionrådene</dc:title>
  <dc:creator>Sveipe, Anne Marie</dc:creator>
  <cp:lastModifiedBy>Skjæret, Fredrik</cp:lastModifiedBy>
  <cp:revision>11</cp:revision>
  <dcterms:created xsi:type="dcterms:W3CDTF">2022-03-09T09:28:07Z</dcterms:created>
  <dcterms:modified xsi:type="dcterms:W3CDTF">2022-04-20T11:31:47Z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0x010100A23FC8094613594490F6C1D717ABE8A1</vt:lpwstr>
  </property>
</Properties>
</file>