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8" r:id="rId4"/>
    <p:sldId id="277" r:id="rId5"/>
    <p:sldId id="279" r:id="rId6"/>
    <p:sldId id="259" r:id="rId7"/>
    <p:sldId id="276" r:id="rId8"/>
    <p:sldId id="258" r:id="rId9"/>
    <p:sldId id="264" r:id="rId10"/>
    <p:sldId id="263" r:id="rId11"/>
    <p:sldId id="261" r:id="rId12"/>
    <p:sldId id="260" r:id="rId13"/>
    <p:sldId id="270" r:id="rId14"/>
    <p:sldId id="267" r:id="rId15"/>
    <p:sldId id="268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206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795" autoAdjust="0"/>
  </p:normalViewPr>
  <p:slideViewPr>
    <p:cSldViewPr snapToGrid="0">
      <p:cViewPr varScale="1">
        <p:scale>
          <a:sx n="113" d="100"/>
          <a:sy n="113" d="100"/>
        </p:scale>
        <p:origin x="12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15FD0-F10A-4437-9A30-A96E88DCD32D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FDE9-5880-444A-BC0C-F902FBB0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27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God morgen, mitt navn er Catharina Bøhler. Jeg er daglig leder for Sarepta studio.</a:t>
            </a:r>
          </a:p>
          <a:p>
            <a:br>
              <a:rPr lang="nb-NO" dirty="0"/>
            </a:br>
            <a:r>
              <a:rPr lang="nb-NO" dirty="0"/>
              <a:t>Vi er et Hamarbasert spillselskap, stiftet høsten 2010. Vi har 17 ansatte og flere eksterne samarbeidspartnere.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Våre produkt selges digitalt til et globalt forbrukermarked.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39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oppsummering</a:t>
            </a:r>
            <a:r>
              <a:rPr lang="en-GB" sz="1200" dirty="0"/>
              <a:t> </a:t>
            </a:r>
            <a:r>
              <a:rPr lang="en-GB" sz="1200" dirty="0" err="1"/>
              <a:t>av</a:t>
            </a:r>
            <a:r>
              <a:rPr lang="en-GB" sz="1200" dirty="0"/>
              <a:t> </a:t>
            </a:r>
            <a:r>
              <a:rPr lang="en-GB" sz="1200" dirty="0" err="1"/>
              <a:t>vår</a:t>
            </a:r>
            <a:r>
              <a:rPr lang="en-GB" sz="1200" dirty="0"/>
              <a:t> </a:t>
            </a:r>
            <a:r>
              <a:rPr lang="en-GB" sz="1200" dirty="0" err="1"/>
              <a:t>forretningsplan</a:t>
            </a:r>
            <a:r>
              <a:rPr lang="en-GB" sz="1200" dirty="0"/>
              <a:t>. </a:t>
            </a:r>
            <a:br>
              <a:rPr lang="en-GB" sz="1200" dirty="0"/>
            </a:br>
            <a:r>
              <a:rPr lang="en-GB" sz="1200" dirty="0"/>
              <a:t>Sarepta spill er for de </a:t>
            </a:r>
            <a:r>
              <a:rPr lang="en-GB" sz="1200" dirty="0" err="1"/>
              <a:t>som</a:t>
            </a:r>
            <a:r>
              <a:rPr lang="en-GB" sz="1200" dirty="0"/>
              <a:t> </a:t>
            </a:r>
            <a:r>
              <a:rPr lang="en-GB" sz="1200" dirty="0" err="1"/>
              <a:t>vil</a:t>
            </a:r>
            <a:r>
              <a:rPr lang="en-GB" sz="1200" dirty="0"/>
              <a:t> ha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emosjonell</a:t>
            </a:r>
            <a:r>
              <a:rPr lang="en-GB" sz="1200" dirty="0"/>
              <a:t>, </a:t>
            </a:r>
            <a:r>
              <a:rPr lang="en-GB" sz="1200" dirty="0" err="1"/>
              <a:t>uforglemmelig</a:t>
            </a:r>
            <a:r>
              <a:rPr lang="en-GB" sz="1200" dirty="0"/>
              <a:t> </a:t>
            </a:r>
            <a:r>
              <a:rPr lang="en-GB" sz="1200" dirty="0" err="1"/>
              <a:t>spillopplevelse</a:t>
            </a:r>
            <a:r>
              <a:rPr lang="en-GB" sz="1200" dirty="0"/>
              <a:t>. </a:t>
            </a:r>
          </a:p>
          <a:p>
            <a:endParaRPr lang="en-GB" sz="1200" dirty="0"/>
          </a:p>
          <a:p>
            <a:r>
              <a:rPr lang="en-GB" sz="1200" dirty="0" err="1"/>
              <a:t>Kunden</a:t>
            </a:r>
            <a:r>
              <a:rPr lang="en-GB" sz="1200" dirty="0"/>
              <a:t> </a:t>
            </a:r>
            <a:r>
              <a:rPr lang="en-GB" sz="1200" dirty="0" err="1"/>
              <a:t>kjøper</a:t>
            </a:r>
            <a:r>
              <a:rPr lang="en-GB" sz="1200" dirty="0"/>
              <a:t> </a:t>
            </a:r>
            <a:r>
              <a:rPr lang="en-GB" sz="1200" dirty="0" err="1"/>
              <a:t>spillene</a:t>
            </a:r>
            <a:r>
              <a:rPr lang="en-GB" sz="1200" dirty="0"/>
              <a:t> online </a:t>
            </a:r>
            <a:r>
              <a:rPr lang="en-GB" sz="1200" dirty="0" err="1"/>
              <a:t>gjennom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av</a:t>
            </a:r>
            <a:r>
              <a:rPr lang="en-GB" sz="1200" dirty="0"/>
              <a:t> mange </a:t>
            </a:r>
            <a:r>
              <a:rPr lang="en-GB" sz="1200" dirty="0" err="1"/>
              <a:t>distributører</a:t>
            </a:r>
            <a:r>
              <a:rPr lang="en-GB" sz="1200" dirty="0"/>
              <a:t>.</a:t>
            </a:r>
          </a:p>
          <a:p>
            <a:r>
              <a:rPr lang="en-GB" sz="1200" dirty="0"/>
              <a:t>Fra </a:t>
            </a:r>
            <a:r>
              <a:rPr lang="en-GB" sz="1200" dirty="0" err="1"/>
              <a:t>noen</a:t>
            </a:r>
            <a:r>
              <a:rPr lang="en-GB" sz="1200" dirty="0"/>
              <a:t> </a:t>
            </a:r>
            <a:r>
              <a:rPr lang="en-GB" sz="1200" dirty="0" err="1"/>
              <a:t>hører</a:t>
            </a:r>
            <a:r>
              <a:rPr lang="en-GB" sz="1200" dirty="0"/>
              <a:t> om </a:t>
            </a:r>
            <a:r>
              <a:rPr lang="en-GB" sz="1200" dirty="0" err="1"/>
              <a:t>spillet</a:t>
            </a:r>
            <a:r>
              <a:rPr lang="en-GB" sz="1200" dirty="0"/>
              <a:t> </a:t>
            </a:r>
            <a:r>
              <a:rPr lang="en-GB" sz="1200" dirty="0" err="1"/>
              <a:t>på</a:t>
            </a:r>
            <a:r>
              <a:rPr lang="en-GB" sz="1200" dirty="0"/>
              <a:t> TikTok, er det </a:t>
            </a:r>
            <a:r>
              <a:rPr lang="en-GB" sz="1200" dirty="0" err="1"/>
              <a:t>veldig</a:t>
            </a:r>
            <a:r>
              <a:rPr lang="en-GB" sz="1200" dirty="0"/>
              <a:t> </a:t>
            </a:r>
            <a:r>
              <a:rPr lang="en-GB" sz="1200" dirty="0" err="1"/>
              <a:t>kort</a:t>
            </a:r>
            <a:r>
              <a:rPr lang="en-GB" sz="1200" dirty="0"/>
              <a:t> </a:t>
            </a:r>
            <a:r>
              <a:rPr lang="en-GB" sz="1200" dirty="0" err="1"/>
              <a:t>vei</a:t>
            </a:r>
            <a:r>
              <a:rPr lang="en-GB" sz="1200" dirty="0"/>
              <a:t> </a:t>
            </a:r>
            <a:r>
              <a:rPr lang="en-GB" sz="1200" dirty="0" err="1"/>
              <a:t>til</a:t>
            </a:r>
            <a:r>
              <a:rPr lang="en-GB" sz="1200" dirty="0"/>
              <a:t> å </a:t>
            </a:r>
            <a:r>
              <a:rPr lang="en-GB" sz="1200" dirty="0" err="1"/>
              <a:t>kjøpe</a:t>
            </a:r>
            <a:r>
              <a:rPr lang="en-GB" sz="1200" dirty="0"/>
              <a:t> det </a:t>
            </a:r>
            <a:r>
              <a:rPr lang="en-GB" sz="1200" dirty="0" err="1"/>
              <a:t>på</a:t>
            </a:r>
            <a:r>
              <a:rPr lang="en-GB" sz="1200" dirty="0"/>
              <a:t> iTunes. </a:t>
            </a:r>
          </a:p>
          <a:p>
            <a:r>
              <a:rPr lang="en-GB" sz="1200" dirty="0"/>
              <a:t>Vi ser at </a:t>
            </a:r>
            <a:r>
              <a:rPr lang="en-GB" sz="1200" dirty="0" err="1"/>
              <a:t>spillere</a:t>
            </a:r>
            <a:r>
              <a:rPr lang="en-GB" sz="1200" dirty="0"/>
              <a:t> liker å dele sine </a:t>
            </a:r>
            <a:r>
              <a:rPr lang="en-GB" sz="1200" dirty="0" err="1"/>
              <a:t>spillopplevelse</a:t>
            </a:r>
            <a:r>
              <a:rPr lang="en-GB" sz="1200" dirty="0"/>
              <a:t> med </a:t>
            </a:r>
            <a:r>
              <a:rPr lang="en-GB" sz="1200" dirty="0" err="1"/>
              <a:t>andre</a:t>
            </a:r>
            <a:r>
              <a:rPr lang="en-GB" sz="1200" dirty="0"/>
              <a:t>. </a:t>
            </a:r>
            <a:r>
              <a:rPr lang="en-GB" sz="1200" dirty="0" err="1"/>
              <a:t>Spesielt</a:t>
            </a:r>
            <a:r>
              <a:rPr lang="en-GB" sz="1200" dirty="0"/>
              <a:t> </a:t>
            </a:r>
            <a:r>
              <a:rPr lang="en-GB" sz="1200" dirty="0" err="1"/>
              <a:t>når</a:t>
            </a:r>
            <a:r>
              <a:rPr lang="en-GB" sz="1200" dirty="0"/>
              <a:t> vi I Sarepta </a:t>
            </a:r>
            <a:r>
              <a:rPr lang="en-GB" sz="1200" dirty="0" err="1"/>
              <a:t>også</a:t>
            </a:r>
            <a:r>
              <a:rPr lang="en-GB" sz="1200" dirty="0"/>
              <a:t> er med </a:t>
            </a:r>
            <a:r>
              <a:rPr lang="en-GB" sz="1200" dirty="0" err="1"/>
              <a:t>på</a:t>
            </a:r>
            <a:r>
              <a:rPr lang="en-GB" sz="1200" dirty="0"/>
              <a:t> å </a:t>
            </a:r>
            <a:r>
              <a:rPr lang="en-GB" sz="1200" dirty="0" err="1"/>
              <a:t>engasjerer</a:t>
            </a:r>
            <a:r>
              <a:rPr lang="en-GB" sz="1200" dirty="0"/>
              <a:t> </a:t>
            </a:r>
            <a:r>
              <a:rPr lang="en-GB" sz="1200" dirty="0" err="1"/>
              <a:t>oss</a:t>
            </a:r>
            <a:r>
              <a:rPr lang="en-GB" sz="1200" dirty="0"/>
              <a:t> </a:t>
            </a:r>
            <a:r>
              <a:rPr lang="en-GB" sz="1200" dirty="0" err="1"/>
              <a:t>i</a:t>
            </a:r>
            <a:r>
              <a:rPr lang="en-GB" sz="1200" dirty="0"/>
              <a:t> det </a:t>
            </a:r>
            <a:r>
              <a:rPr lang="en-GB" sz="1200" dirty="0" err="1"/>
              <a:t>brukerne</a:t>
            </a:r>
            <a:r>
              <a:rPr lang="en-GB" sz="1200" dirty="0"/>
              <a:t> </a:t>
            </a:r>
            <a:r>
              <a:rPr lang="en-GB" sz="1200" dirty="0" err="1"/>
              <a:t>deler</a:t>
            </a:r>
            <a:r>
              <a:rPr lang="en-GB" sz="1200" dirty="0"/>
              <a:t>.</a:t>
            </a:r>
          </a:p>
          <a:p>
            <a:endParaRPr lang="en-GB" sz="1200" dirty="0"/>
          </a:p>
          <a:p>
            <a:r>
              <a:rPr lang="en-GB" sz="1200" dirty="0" err="1"/>
              <a:t>Hovedkostnadene</a:t>
            </a:r>
            <a:r>
              <a:rPr lang="en-GB" sz="1200" dirty="0"/>
              <a:t> </a:t>
            </a:r>
            <a:r>
              <a:rPr lang="en-GB" sz="1200" dirty="0" err="1"/>
              <a:t>og</a:t>
            </a:r>
            <a:r>
              <a:rPr lang="en-GB" sz="1200" dirty="0"/>
              <a:t> </a:t>
            </a:r>
            <a:r>
              <a:rPr lang="en-GB" sz="1200" dirty="0" err="1"/>
              <a:t>ressursene</a:t>
            </a:r>
            <a:r>
              <a:rPr lang="en-GB" sz="1200" dirty="0"/>
              <a:t> </a:t>
            </a:r>
            <a:r>
              <a:rPr lang="en-GB" sz="1200" dirty="0" err="1"/>
              <a:t>våre</a:t>
            </a:r>
            <a:r>
              <a:rPr lang="en-GB" sz="1200" dirty="0"/>
              <a:t> ligger </a:t>
            </a:r>
            <a:r>
              <a:rPr lang="en-GB" sz="1200" dirty="0" err="1"/>
              <a:t>i</a:t>
            </a:r>
            <a:r>
              <a:rPr lang="en-GB" sz="1200" dirty="0"/>
              <a:t> de </a:t>
            </a:r>
            <a:r>
              <a:rPr lang="en-GB" sz="1200" dirty="0" err="1"/>
              <a:t>ansatte</a:t>
            </a:r>
            <a:r>
              <a:rPr lang="en-GB" sz="1200" dirty="0"/>
              <a:t> – De </a:t>
            </a:r>
            <a:r>
              <a:rPr lang="en-GB" sz="1200" dirty="0" err="1"/>
              <a:t>utvikler</a:t>
            </a:r>
            <a:r>
              <a:rPr lang="en-GB" sz="1200" dirty="0"/>
              <a:t> IP, </a:t>
            </a:r>
            <a:r>
              <a:rPr lang="en-GB" sz="1200" dirty="0" err="1"/>
              <a:t>teknologi</a:t>
            </a:r>
            <a:r>
              <a:rPr lang="en-GB" sz="1200" dirty="0"/>
              <a:t>, brand </a:t>
            </a:r>
            <a:r>
              <a:rPr lang="en-GB" sz="1200" dirty="0" err="1"/>
              <a:t>og</a:t>
            </a:r>
            <a:r>
              <a:rPr lang="en-GB" sz="1200" dirty="0"/>
              <a:t> </a:t>
            </a:r>
            <a:r>
              <a:rPr lang="en-GB" sz="1200" dirty="0" err="1"/>
              <a:t>kode</a:t>
            </a:r>
            <a:r>
              <a:rPr lang="en-GB" sz="1200" dirty="0"/>
              <a:t> </a:t>
            </a:r>
            <a:r>
              <a:rPr lang="en-GB" sz="1200" dirty="0" err="1"/>
              <a:t>som</a:t>
            </a:r>
            <a:r>
              <a:rPr lang="en-GB" sz="1200" dirty="0"/>
              <a:t> er </a:t>
            </a:r>
            <a:r>
              <a:rPr lang="en-GB" sz="1200" dirty="0" err="1"/>
              <a:t>selskapets</a:t>
            </a:r>
            <a:r>
              <a:rPr lang="en-GB" sz="1200" dirty="0"/>
              <a:t> </a:t>
            </a:r>
            <a:r>
              <a:rPr lang="en-GB" sz="1200" dirty="0" err="1"/>
              <a:t>største</a:t>
            </a:r>
            <a:r>
              <a:rPr lang="en-GB" sz="1200" dirty="0"/>
              <a:t> </a:t>
            </a:r>
            <a:r>
              <a:rPr lang="en-GB" sz="1200" dirty="0" err="1"/>
              <a:t>verdi</a:t>
            </a:r>
            <a:r>
              <a:rPr lang="en-GB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5400" dirty="0"/>
              <a:t>Spill er et </a:t>
            </a:r>
            <a:r>
              <a:rPr lang="en-GB" sz="5400" dirty="0" err="1"/>
              <a:t>modent</a:t>
            </a:r>
            <a:r>
              <a:rPr lang="en-GB" sz="5400" dirty="0"/>
              <a:t> medium. </a:t>
            </a:r>
            <a:r>
              <a:rPr lang="en-GB" sz="5400" dirty="0" err="1"/>
              <a:t>Gjennomsnittsalderen</a:t>
            </a:r>
            <a:r>
              <a:rPr lang="en-GB" sz="5400" dirty="0"/>
              <a:t> </a:t>
            </a:r>
            <a:r>
              <a:rPr lang="en-GB" sz="5400" dirty="0" err="1"/>
              <a:t>på</a:t>
            </a:r>
            <a:r>
              <a:rPr lang="en-GB" sz="5400" dirty="0"/>
              <a:t> </a:t>
            </a:r>
            <a:r>
              <a:rPr lang="en-GB" sz="5400" dirty="0" err="1"/>
              <a:t>en</a:t>
            </a:r>
            <a:r>
              <a:rPr lang="en-GB" sz="5400" dirty="0"/>
              <a:t> gamer er I </a:t>
            </a:r>
            <a:r>
              <a:rPr lang="en-GB" sz="5400" dirty="0" err="1"/>
              <a:t>dag</a:t>
            </a:r>
            <a:r>
              <a:rPr lang="en-GB" sz="5400" dirty="0"/>
              <a:t> 34 </a:t>
            </a:r>
            <a:r>
              <a:rPr lang="en-GB" sz="5400" dirty="0" err="1"/>
              <a:t>år</a:t>
            </a:r>
            <a:r>
              <a:rPr lang="en-GB" sz="5400" dirty="0"/>
              <a:t>. </a:t>
            </a:r>
            <a:r>
              <a:rPr lang="en-GB" sz="5400" dirty="0" err="1"/>
              <a:t>Derfor</a:t>
            </a:r>
            <a:r>
              <a:rPr lang="en-GB" sz="5400" dirty="0"/>
              <a:t> er det </a:t>
            </a:r>
            <a:r>
              <a:rPr lang="en-GB" sz="5400" dirty="0" err="1"/>
              <a:t>mer</a:t>
            </a:r>
            <a:r>
              <a:rPr lang="en-GB" sz="5400" dirty="0"/>
              <a:t> </a:t>
            </a:r>
            <a:r>
              <a:rPr lang="en-GB" sz="5400" dirty="0" err="1"/>
              <a:t>etterspørsel</a:t>
            </a:r>
            <a:r>
              <a:rPr lang="en-GB" sz="5400" dirty="0"/>
              <a:t> for </a:t>
            </a:r>
            <a:r>
              <a:rPr lang="en-GB" sz="5400" dirty="0" err="1"/>
              <a:t>modent</a:t>
            </a:r>
            <a:r>
              <a:rPr lang="en-GB" sz="5400" dirty="0"/>
              <a:t> </a:t>
            </a:r>
            <a:r>
              <a:rPr lang="en-GB" sz="5400" dirty="0" err="1"/>
              <a:t>innhold</a:t>
            </a:r>
            <a:r>
              <a:rPr lang="en-GB" sz="5400" dirty="0"/>
              <a:t>.</a:t>
            </a:r>
          </a:p>
          <a:p>
            <a:pPr marL="0" indent="0">
              <a:buNone/>
            </a:pPr>
            <a:r>
              <a:rPr lang="en-GB" sz="5400" dirty="0" err="1"/>
              <a:t>Til</a:t>
            </a:r>
            <a:r>
              <a:rPr lang="en-GB" sz="5400" dirty="0"/>
              <a:t> PC </a:t>
            </a:r>
            <a:r>
              <a:rPr lang="en-GB" sz="5400" dirty="0" err="1"/>
              <a:t>og</a:t>
            </a:r>
            <a:r>
              <a:rPr lang="en-GB" sz="5400" dirty="0"/>
              <a:t> </a:t>
            </a:r>
            <a:r>
              <a:rPr lang="en-GB" sz="5400" dirty="0" err="1"/>
              <a:t>konsoll</a:t>
            </a:r>
            <a:r>
              <a:rPr lang="en-GB" sz="5400" dirty="0"/>
              <a:t> </a:t>
            </a:r>
            <a:r>
              <a:rPr lang="en-GB" sz="5400" dirty="0" err="1"/>
              <a:t>har</a:t>
            </a:r>
            <a:r>
              <a:rPr lang="en-GB" sz="5400" dirty="0"/>
              <a:t> vi </a:t>
            </a:r>
            <a:r>
              <a:rPr lang="en-GB" sz="5400" dirty="0" err="1"/>
              <a:t>noen</a:t>
            </a:r>
            <a:r>
              <a:rPr lang="en-GB" sz="5400" dirty="0"/>
              <a:t> </a:t>
            </a:r>
            <a:r>
              <a:rPr lang="en-GB" sz="5400" dirty="0" err="1"/>
              <a:t>konkurrenter</a:t>
            </a:r>
            <a:r>
              <a:rPr lang="en-GB" sz="5400" dirty="0"/>
              <a:t>, men </a:t>
            </a:r>
            <a:r>
              <a:rPr lang="en-GB" sz="5400" dirty="0" err="1"/>
              <a:t>disse</a:t>
            </a:r>
            <a:r>
              <a:rPr lang="en-GB" sz="5400" dirty="0"/>
              <a:t> er </a:t>
            </a:r>
            <a:r>
              <a:rPr lang="en-GB" sz="5400" dirty="0" err="1"/>
              <a:t>relativt</a:t>
            </a:r>
            <a:r>
              <a:rPr lang="en-GB" sz="5400" dirty="0"/>
              <a:t> </a:t>
            </a:r>
            <a:r>
              <a:rPr lang="en-GB" sz="5400" dirty="0" err="1"/>
              <a:t>unge</a:t>
            </a:r>
            <a:r>
              <a:rPr lang="en-GB" sz="5400" dirty="0"/>
              <a:t> </a:t>
            </a:r>
            <a:r>
              <a:rPr lang="en-GB" sz="5400" dirty="0" err="1"/>
              <a:t>selskap</a:t>
            </a:r>
            <a:r>
              <a:rPr lang="en-GB" sz="5400" dirty="0"/>
              <a:t>. Annapurna er </a:t>
            </a:r>
            <a:r>
              <a:rPr lang="en-GB" sz="5400" dirty="0" err="1"/>
              <a:t>en</a:t>
            </a:r>
            <a:r>
              <a:rPr lang="en-GB" sz="5400" dirty="0"/>
              <a:t> spill publisher er bade </a:t>
            </a:r>
            <a:r>
              <a:rPr lang="en-GB" sz="5400" dirty="0" err="1"/>
              <a:t>en</a:t>
            </a:r>
            <a:r>
              <a:rPr lang="en-GB" sz="5400" dirty="0"/>
              <a:t> </a:t>
            </a:r>
            <a:r>
              <a:rPr lang="en-GB" sz="5400" dirty="0" err="1"/>
              <a:t>konkurrent</a:t>
            </a:r>
            <a:r>
              <a:rPr lang="en-GB" sz="5400" dirty="0"/>
              <a:t>, men </a:t>
            </a:r>
            <a:r>
              <a:rPr lang="en-GB" sz="5400" dirty="0" err="1"/>
              <a:t>også</a:t>
            </a:r>
            <a:r>
              <a:rPr lang="en-GB" sz="5400" dirty="0"/>
              <a:t> </a:t>
            </a:r>
            <a:r>
              <a:rPr lang="en-GB" sz="5400" dirty="0" err="1"/>
              <a:t>en</a:t>
            </a:r>
            <a:r>
              <a:rPr lang="en-GB" sz="5400" dirty="0"/>
              <a:t> </a:t>
            </a:r>
            <a:r>
              <a:rPr lang="en-GB" sz="5400" dirty="0" err="1"/>
              <a:t>mulig</a:t>
            </a:r>
            <a:r>
              <a:rPr lang="en-GB" sz="5400" dirty="0"/>
              <a:t> </a:t>
            </a:r>
            <a:r>
              <a:rPr lang="en-GB" sz="5400" dirty="0" err="1"/>
              <a:t>samarbeidspartner</a:t>
            </a:r>
            <a:r>
              <a:rPr lang="en-GB" sz="5400" dirty="0"/>
              <a:t>.</a:t>
            </a:r>
            <a:br>
              <a:rPr lang="en-GB" sz="5400" dirty="0"/>
            </a:br>
            <a:br>
              <a:rPr lang="en-GB" sz="5400" dirty="0"/>
            </a:br>
            <a:r>
              <a:rPr lang="en-GB" sz="5400" dirty="0" err="1"/>
              <a:t>På</a:t>
            </a:r>
            <a:r>
              <a:rPr lang="en-GB" sz="5400" dirty="0"/>
              <a:t> </a:t>
            </a:r>
            <a:r>
              <a:rPr lang="en-GB" sz="5400" dirty="0" err="1"/>
              <a:t>mobil</a:t>
            </a:r>
            <a:r>
              <a:rPr lang="en-GB" sz="5400" dirty="0"/>
              <a:t> er det </a:t>
            </a:r>
            <a:r>
              <a:rPr lang="en-GB" sz="5400" dirty="0" err="1"/>
              <a:t>ingen</a:t>
            </a:r>
            <a:r>
              <a:rPr lang="en-GB" sz="5400" dirty="0"/>
              <a:t> </a:t>
            </a:r>
            <a:r>
              <a:rPr lang="en-GB" sz="5400" dirty="0" err="1"/>
              <a:t>slike</a:t>
            </a:r>
            <a:r>
              <a:rPr lang="en-GB" sz="5400" dirty="0"/>
              <a:t> </a:t>
            </a:r>
            <a:r>
              <a:rPr lang="en-GB" sz="5400" dirty="0" err="1"/>
              <a:t>selskap</a:t>
            </a:r>
            <a:r>
              <a:rPr lang="en-GB" sz="5400" dirty="0"/>
              <a:t> </a:t>
            </a:r>
            <a:r>
              <a:rPr lang="en-GB" sz="5400" dirty="0" err="1"/>
              <a:t>som</a:t>
            </a:r>
            <a:r>
              <a:rPr lang="en-GB" sz="5400" dirty="0"/>
              <a:t> </a:t>
            </a:r>
            <a:r>
              <a:rPr lang="en-GB" sz="5400" dirty="0" err="1"/>
              <a:t>har</a:t>
            </a:r>
            <a:r>
              <a:rPr lang="en-GB" sz="5400" dirty="0"/>
              <a:t> </a:t>
            </a:r>
            <a:r>
              <a:rPr lang="en-GB" sz="5400" dirty="0" err="1"/>
              <a:t>gjort</a:t>
            </a:r>
            <a:r>
              <a:rPr lang="en-GB" sz="5400" dirty="0"/>
              <a:t> seg </a:t>
            </a:r>
            <a:r>
              <a:rPr lang="en-GB" sz="5400" dirty="0" err="1"/>
              <a:t>bemerket</a:t>
            </a:r>
            <a:r>
              <a:rPr lang="en-GB" sz="5400" dirty="0"/>
              <a:t> </a:t>
            </a:r>
            <a:r>
              <a:rPr lang="en-GB" sz="5400" dirty="0" err="1"/>
              <a:t>enda</a:t>
            </a:r>
            <a:r>
              <a:rPr lang="en-GB" sz="5400" dirty="0"/>
              <a:t>.</a:t>
            </a:r>
          </a:p>
          <a:p>
            <a:pPr marL="0" indent="0">
              <a:buNone/>
            </a:pPr>
            <a:endParaRPr lang="en-GB" sz="5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4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Sarepta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rekke</a:t>
            </a:r>
            <a:r>
              <a:rPr lang="en-GB" dirty="0"/>
              <a:t> </a:t>
            </a:r>
            <a:r>
              <a:rPr lang="en-GB" dirty="0" err="1"/>
              <a:t>segmenter</a:t>
            </a:r>
            <a:r>
              <a:rPr lang="en-GB" dirty="0"/>
              <a:t> vi </a:t>
            </a:r>
            <a:r>
              <a:rPr lang="en-GB" dirty="0" err="1"/>
              <a:t>arbeider</a:t>
            </a:r>
            <a:r>
              <a:rPr lang="en-GB" dirty="0"/>
              <a:t> med. </a:t>
            </a:r>
          </a:p>
          <a:p>
            <a:r>
              <a:rPr lang="en-GB" dirty="0"/>
              <a:t>Vi ser at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målgruppe</a:t>
            </a:r>
            <a:r>
              <a:rPr lang="en-GB" dirty="0"/>
              <a:t> er </a:t>
            </a:r>
            <a:r>
              <a:rPr lang="en-GB" dirty="0" err="1"/>
              <a:t>hovedsaklig</a:t>
            </a:r>
            <a:r>
              <a:rPr lang="en-GB" dirty="0"/>
              <a:t> </a:t>
            </a:r>
            <a:r>
              <a:rPr lang="en-GB" dirty="0" err="1"/>
              <a:t>voksne</a:t>
            </a:r>
            <a:r>
              <a:rPr lang="en-GB" dirty="0"/>
              <a:t>, men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kvinner</a:t>
            </a:r>
            <a:r>
              <a:rPr lang="en-GB" dirty="0"/>
              <a:t> I </a:t>
            </a:r>
            <a:r>
              <a:rPr lang="en-GB" dirty="0" err="1"/>
              <a:t>forskjellige</a:t>
            </a:r>
            <a:r>
              <a:rPr lang="en-GB" dirty="0"/>
              <a:t> </a:t>
            </a:r>
            <a:r>
              <a:rPr lang="en-GB" dirty="0" err="1"/>
              <a:t>deler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verden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282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 jobber </a:t>
            </a:r>
            <a:r>
              <a:rPr lang="en-GB" dirty="0" err="1"/>
              <a:t>aktivt</a:t>
            </a:r>
            <a:r>
              <a:rPr lang="en-GB" dirty="0"/>
              <a:t> med </a:t>
            </a:r>
            <a:r>
              <a:rPr lang="en-GB" dirty="0" err="1"/>
              <a:t>oversikt</a:t>
            </a:r>
            <a:r>
              <a:rPr lang="en-GB" dirty="0"/>
              <a:t> over marked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potensiale</a:t>
            </a:r>
            <a:r>
              <a:rPr lang="en-GB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målgrupper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devicer</a:t>
            </a:r>
            <a:r>
              <a:rPr lang="en-GB" dirty="0"/>
              <a:t> Krever alle </a:t>
            </a:r>
            <a:r>
              <a:rPr lang="en-GB" dirty="0" err="1"/>
              <a:t>forskjellige</a:t>
            </a:r>
            <a:r>
              <a:rPr lang="en-GB" dirty="0"/>
              <a:t> </a:t>
            </a:r>
            <a:r>
              <a:rPr lang="en-GB" dirty="0" err="1"/>
              <a:t>prismodeller</a:t>
            </a:r>
            <a:r>
              <a:rPr lang="en-GB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Ikke</a:t>
            </a:r>
            <a:r>
              <a:rPr lang="en-GB" dirty="0"/>
              <a:t> rom for det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speed-pitch.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25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 </a:t>
            </a:r>
            <a:r>
              <a:rPr lang="en-GB" dirty="0" err="1"/>
              <a:t>kan</a:t>
            </a:r>
            <a:r>
              <a:rPr lang="en-GB" dirty="0"/>
              <a:t> se at </a:t>
            </a:r>
            <a:r>
              <a:rPr lang="en-GB" dirty="0" err="1"/>
              <a:t>inntjening</a:t>
            </a:r>
            <a:r>
              <a:rPr lang="en-GB" dirty="0"/>
              <a:t> </a:t>
            </a:r>
            <a:r>
              <a:rPr lang="en-GB" dirty="0" err="1"/>
              <a:t>går</a:t>
            </a:r>
            <a:r>
              <a:rPr lang="en-GB" dirty="0"/>
              <a:t> I </a:t>
            </a:r>
            <a:r>
              <a:rPr lang="en-GB" dirty="0" err="1"/>
              <a:t>bølger</a:t>
            </a:r>
            <a:r>
              <a:rPr lang="en-GB" dirty="0"/>
              <a:t>, lang </a:t>
            </a:r>
            <a:r>
              <a:rPr lang="en-GB" dirty="0" err="1"/>
              <a:t>produksjon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lansering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 err="1"/>
              <a:t>Målet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å </a:t>
            </a:r>
            <a:r>
              <a:rPr lang="en-GB" dirty="0" err="1"/>
              <a:t>korte</a:t>
            </a:r>
            <a:r>
              <a:rPr lang="en-GB" dirty="0"/>
              <a:t> ned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produksjonstid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framover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vi et </a:t>
            </a:r>
            <a:r>
              <a:rPr lang="en-GB" dirty="0" err="1"/>
              <a:t>større</a:t>
            </a:r>
            <a:r>
              <a:rPr lang="en-GB" dirty="0"/>
              <a:t> community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synlighet</a:t>
            </a:r>
            <a:r>
              <a:rPr lang="en-GB" dirty="0"/>
              <a:t> I </a:t>
            </a:r>
            <a:r>
              <a:rPr lang="en-GB" dirty="0" err="1"/>
              <a:t>markedet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35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forenklet</a:t>
            </a:r>
            <a:r>
              <a:rPr lang="en-GB" dirty="0"/>
              <a:t> </a:t>
            </a:r>
            <a:r>
              <a:rPr lang="en-GB" dirty="0" err="1"/>
              <a:t>oversikt</a:t>
            </a:r>
            <a:r>
              <a:rPr lang="en-GB" dirty="0"/>
              <a:t> over </a:t>
            </a:r>
            <a:r>
              <a:rPr lang="en-GB" dirty="0" err="1"/>
              <a:t>vårt</a:t>
            </a:r>
            <a:r>
              <a:rPr lang="en-GB" dirty="0"/>
              <a:t> </a:t>
            </a:r>
            <a:r>
              <a:rPr lang="en-GB" dirty="0" err="1"/>
              <a:t>kapitalbehov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finansiering</a:t>
            </a:r>
            <a:r>
              <a:rPr lang="en-GB" dirty="0"/>
              <a:t> de </a:t>
            </a:r>
            <a:r>
              <a:rPr lang="en-GB" dirty="0" err="1"/>
              <a:t>neste</a:t>
            </a:r>
            <a:r>
              <a:rPr lang="en-GB" dirty="0"/>
              <a:t>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årene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Her </a:t>
            </a:r>
            <a:r>
              <a:rPr lang="en-GB" dirty="0" err="1"/>
              <a:t>har</a:t>
            </a:r>
            <a:r>
              <a:rPr lang="en-GB" dirty="0"/>
              <a:t> vi </a:t>
            </a:r>
            <a:r>
              <a:rPr lang="en-GB" dirty="0" err="1"/>
              <a:t>forespeilet</a:t>
            </a:r>
            <a:r>
              <a:rPr lang="en-GB" dirty="0"/>
              <a:t> </a:t>
            </a:r>
            <a:r>
              <a:rPr lang="en-GB" dirty="0" err="1"/>
              <a:t>midler</a:t>
            </a:r>
            <a:r>
              <a:rPr lang="en-GB" dirty="0"/>
              <a:t> inn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investor </a:t>
            </a:r>
            <a:r>
              <a:rPr lang="en-GB" dirty="0" err="1"/>
              <a:t>på</a:t>
            </a:r>
            <a:r>
              <a:rPr lang="en-GB" dirty="0"/>
              <a:t> 5 mill.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4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Spillbransjen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mye</a:t>
            </a:r>
            <a:r>
              <a:rPr lang="en-GB" dirty="0"/>
              <a:t> </a:t>
            </a:r>
            <a:r>
              <a:rPr lang="en-GB" dirty="0" err="1"/>
              <a:t>konkurranse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beveger</a:t>
            </a:r>
            <a:r>
              <a:rPr lang="en-GB" dirty="0"/>
              <a:t> seg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lynfart</a:t>
            </a:r>
            <a:r>
              <a:rPr lang="en-GB" dirty="0"/>
              <a:t>,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utviklingen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produkter</a:t>
            </a:r>
            <a:r>
              <a:rPr lang="en-GB" dirty="0"/>
              <a:t> tar lang </a:t>
            </a:r>
            <a:r>
              <a:rPr lang="en-GB" dirty="0" err="1"/>
              <a:t>tid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Det er </a:t>
            </a:r>
            <a:r>
              <a:rPr lang="en-GB" dirty="0" err="1"/>
              <a:t>høy</a:t>
            </a:r>
            <a:r>
              <a:rPr lang="en-GB" dirty="0"/>
              <a:t> </a:t>
            </a:r>
            <a:r>
              <a:rPr lang="en-GB" dirty="0" err="1"/>
              <a:t>etterspørsel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mange om </a:t>
            </a:r>
            <a:r>
              <a:rPr lang="en-GB" dirty="0" err="1"/>
              <a:t>benet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I </a:t>
            </a:r>
            <a:r>
              <a:rPr lang="en-GB" dirty="0" err="1"/>
              <a:t>sarepta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vi </a:t>
            </a:r>
            <a:r>
              <a:rPr lang="en-GB" dirty="0" err="1"/>
              <a:t>alltid</a:t>
            </a:r>
            <a:r>
              <a:rPr lang="en-GB" dirty="0"/>
              <a:t> </a:t>
            </a:r>
            <a:r>
              <a:rPr lang="en-GB" dirty="0" err="1"/>
              <a:t>vært</a:t>
            </a:r>
            <a:r>
              <a:rPr lang="en-GB" dirty="0"/>
              <a:t> effective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fleksible</a:t>
            </a:r>
            <a:r>
              <a:rPr lang="en-GB" dirty="0"/>
              <a:t>. Vi er </a:t>
            </a:r>
            <a:r>
              <a:rPr lang="en-GB" dirty="0" err="1"/>
              <a:t>vant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å </a:t>
            </a:r>
            <a:r>
              <a:rPr lang="en-GB" dirty="0" err="1"/>
              <a:t>følge</a:t>
            </a:r>
            <a:r>
              <a:rPr lang="en-GB" dirty="0"/>
              <a:t> </a:t>
            </a:r>
            <a:r>
              <a:rPr lang="en-GB" dirty="0" err="1"/>
              <a:t>strømmene</a:t>
            </a:r>
            <a:r>
              <a:rPr lang="en-GB" dirty="0"/>
              <a:t>, </a:t>
            </a:r>
            <a:r>
              <a:rPr lang="en-GB" dirty="0" err="1"/>
              <a:t>snu</a:t>
            </a:r>
            <a:r>
              <a:rPr lang="en-GB" dirty="0"/>
              <a:t> </a:t>
            </a:r>
            <a:r>
              <a:rPr lang="en-GB" dirty="0" err="1"/>
              <a:t>oss</a:t>
            </a:r>
            <a:r>
              <a:rPr lang="en-GB" dirty="0"/>
              <a:t> </a:t>
            </a:r>
            <a:r>
              <a:rPr lang="en-GB" dirty="0" err="1"/>
              <a:t>kjapt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komme</a:t>
            </a:r>
            <a:r>
              <a:rPr lang="en-GB" dirty="0"/>
              <a:t> med </a:t>
            </a:r>
            <a:r>
              <a:rPr lang="en-GB" dirty="0" err="1"/>
              <a:t>kreative</a:t>
            </a:r>
            <a:r>
              <a:rPr lang="en-GB" dirty="0"/>
              <a:t> </a:t>
            </a:r>
            <a:r>
              <a:rPr lang="en-GB" dirty="0" err="1"/>
              <a:t>løsninger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hver</a:t>
            </a:r>
            <a:r>
              <a:rPr lang="en-GB" dirty="0"/>
              <a:t> </a:t>
            </a:r>
            <a:r>
              <a:rPr lang="en-GB" dirty="0" err="1"/>
              <a:t>utfordring</a:t>
            </a:r>
            <a:r>
              <a:rPr lang="en-GB" dirty="0"/>
              <a:t>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Over 12 </a:t>
            </a:r>
            <a:r>
              <a:rPr lang="en-GB" dirty="0" err="1"/>
              <a:t>år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vi </a:t>
            </a:r>
            <a:r>
              <a:rPr lang="en-GB" dirty="0" err="1"/>
              <a:t>bygget</a:t>
            </a:r>
            <a:r>
              <a:rPr lang="en-GB" dirty="0"/>
              <a:t> et solid </a:t>
            </a:r>
            <a:r>
              <a:rPr lang="en-GB" dirty="0" err="1"/>
              <a:t>arbeidsmiljø</a:t>
            </a:r>
            <a:r>
              <a:rPr lang="en-GB" dirty="0"/>
              <a:t> med </a:t>
            </a:r>
            <a:r>
              <a:rPr lang="en-GB" dirty="0" err="1"/>
              <a:t>autonomi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tilitt</a:t>
            </a:r>
            <a:r>
              <a:rPr lang="en-GB" dirty="0"/>
              <a:t>. </a:t>
            </a:r>
          </a:p>
          <a:p>
            <a:r>
              <a:rPr lang="en-GB" dirty="0"/>
              <a:t>Vi ser at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utlandet</a:t>
            </a:r>
            <a:r>
              <a:rPr lang="en-GB" dirty="0"/>
              <a:t> </a:t>
            </a:r>
            <a:r>
              <a:rPr lang="en-GB" dirty="0" err="1"/>
              <a:t>søker</a:t>
            </a:r>
            <a:r>
              <a:rPr lang="en-GB" dirty="0"/>
              <a:t> </a:t>
            </a:r>
            <a:r>
              <a:rPr lang="en-GB" dirty="0" err="1"/>
              <a:t>selskap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Sarepta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verner</a:t>
            </a:r>
            <a:r>
              <a:rPr lang="en-GB" dirty="0"/>
              <a:t> om de </a:t>
            </a:r>
            <a:r>
              <a:rPr lang="en-GB" dirty="0" err="1"/>
              <a:t>ansatte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 err="1"/>
              <a:t>Norsk</a:t>
            </a:r>
            <a:r>
              <a:rPr lang="en-GB" dirty="0"/>
              <a:t> </a:t>
            </a:r>
            <a:r>
              <a:rPr lang="en-GB" dirty="0" err="1"/>
              <a:t>arbeidkultur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arbeidsrett</a:t>
            </a:r>
            <a:r>
              <a:rPr lang="en-GB" dirty="0"/>
              <a:t> er </a:t>
            </a:r>
            <a:r>
              <a:rPr lang="en-GB" dirty="0" err="1"/>
              <a:t>høyt</a:t>
            </a:r>
            <a:r>
              <a:rPr lang="en-GB" dirty="0"/>
              <a:t> </a:t>
            </a:r>
            <a:r>
              <a:rPr lang="en-GB" dirty="0" err="1"/>
              <a:t>ettertraktet</a:t>
            </a:r>
            <a:r>
              <a:rPr lang="en-GB" dirty="0"/>
              <a:t> der </a:t>
            </a:r>
            <a:r>
              <a:rPr lang="en-GB" dirty="0" err="1"/>
              <a:t>ute</a:t>
            </a:r>
            <a:r>
              <a:rPr lang="en-GB" dirty="0"/>
              <a:t>, </a:t>
            </a:r>
            <a:r>
              <a:rPr lang="en-GB" dirty="0" err="1"/>
              <a:t>spesielt</a:t>
            </a:r>
            <a:r>
              <a:rPr lang="en-GB" dirty="0"/>
              <a:t> I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bransje</a:t>
            </a:r>
            <a:r>
              <a:rPr lang="en-GB" dirty="0"/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37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Målet</a:t>
            </a:r>
            <a:r>
              <a:rPr lang="en-GB" dirty="0"/>
              <a:t> for Sarepta er </a:t>
            </a:r>
            <a:r>
              <a:rPr lang="en-GB" dirty="0" err="1"/>
              <a:t>langsiktig</a:t>
            </a:r>
            <a:r>
              <a:rPr lang="en-GB" dirty="0"/>
              <a:t> </a:t>
            </a:r>
            <a:r>
              <a:rPr lang="en-GB" dirty="0" err="1"/>
              <a:t>utvikling</a:t>
            </a:r>
            <a:r>
              <a:rPr lang="en-GB" dirty="0"/>
              <a:t>, men </a:t>
            </a:r>
            <a:r>
              <a:rPr lang="en-GB" dirty="0" err="1"/>
              <a:t>salg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deler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hele </a:t>
            </a:r>
            <a:r>
              <a:rPr lang="en-GB" dirty="0" err="1"/>
              <a:t>selskapet</a:t>
            </a:r>
            <a:r>
              <a:rPr lang="en-GB" dirty="0"/>
              <a:t> er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mulighet</a:t>
            </a:r>
            <a:r>
              <a:rPr lang="en-GB" dirty="0"/>
              <a:t> 10 – 20 </a:t>
            </a:r>
            <a:r>
              <a:rPr lang="en-GB" dirty="0" err="1"/>
              <a:t>år</a:t>
            </a:r>
            <a:r>
              <a:rPr lang="en-GB" dirty="0"/>
              <a:t> </a:t>
            </a:r>
            <a:r>
              <a:rPr lang="en-GB" dirty="0" err="1"/>
              <a:t>frem</a:t>
            </a:r>
            <a:r>
              <a:rPr lang="en-GB" dirty="0"/>
              <a:t> I </a:t>
            </a:r>
            <a:r>
              <a:rPr lang="en-GB" dirty="0" err="1"/>
              <a:t>tid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spillbransjen</a:t>
            </a:r>
            <a:r>
              <a:rPr lang="en-GB" dirty="0"/>
              <a:t> er </a:t>
            </a:r>
            <a:r>
              <a:rPr lang="en-GB" dirty="0" err="1"/>
              <a:t>oppkjøp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mindre</a:t>
            </a:r>
            <a:r>
              <a:rPr lang="en-GB" dirty="0"/>
              <a:t> </a:t>
            </a:r>
            <a:r>
              <a:rPr lang="en-GB" dirty="0" err="1"/>
              <a:t>selskap</a:t>
            </a:r>
            <a:r>
              <a:rPr lang="en-GB" dirty="0"/>
              <a:t> </a:t>
            </a:r>
            <a:r>
              <a:rPr lang="en-GB" dirty="0" err="1"/>
              <a:t>vanlig</a:t>
            </a:r>
            <a:r>
              <a:rPr lang="en-GB" dirty="0"/>
              <a:t>. Her er det </a:t>
            </a:r>
            <a:r>
              <a:rPr lang="en-GB" dirty="0" err="1"/>
              <a:t>ofte</a:t>
            </a:r>
            <a:r>
              <a:rPr lang="en-GB" dirty="0"/>
              <a:t> at </a:t>
            </a:r>
            <a:r>
              <a:rPr lang="en-GB" dirty="0" err="1"/>
              <a:t>selskapene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beholde</a:t>
            </a:r>
            <a:r>
              <a:rPr lang="en-GB" dirty="0"/>
              <a:t> team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visjon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629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888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Sareptas visjon er a skape emosjonelt gripende opplevelser. </a:t>
            </a:r>
          </a:p>
          <a:p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Våre spill selges globalt, fra Norge til Kina, USA til Saudi Arabia.</a:t>
            </a:r>
            <a:br>
              <a:rPr lang="en-GB" dirty="0"/>
            </a:br>
            <a:r>
              <a:rPr lang="en-GB" dirty="0"/>
              <a:t>* Vi </a:t>
            </a:r>
            <a:r>
              <a:rPr lang="en-GB" dirty="0" err="1"/>
              <a:t>følger</a:t>
            </a:r>
            <a:r>
              <a:rPr lang="en-GB" dirty="0"/>
              <a:t> med I nye </a:t>
            </a:r>
            <a:r>
              <a:rPr lang="en-GB" dirty="0" err="1"/>
              <a:t>trender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markeder</a:t>
            </a:r>
            <a:r>
              <a:rPr lang="en-GB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* </a:t>
            </a:r>
            <a:r>
              <a:rPr lang="en-GB" dirty="0" err="1"/>
              <a:t>Bærekraftig</a:t>
            </a:r>
            <a:r>
              <a:rPr lang="en-GB" dirty="0"/>
              <a:t> – </a:t>
            </a:r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digitale</a:t>
            </a:r>
            <a:r>
              <a:rPr lang="en-GB" dirty="0"/>
              <a:t> </a:t>
            </a:r>
            <a:r>
              <a:rPr lang="en-GB" dirty="0" err="1"/>
              <a:t>bransje</a:t>
            </a:r>
            <a:r>
              <a:rPr lang="en-GB" dirty="0"/>
              <a:t> er </a:t>
            </a:r>
            <a:r>
              <a:rPr lang="en-GB" dirty="0" err="1"/>
              <a:t>grønn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samfunnsbevisst</a:t>
            </a:r>
            <a:r>
              <a:rPr lang="en-GB" dirty="0"/>
              <a:t>. 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annet</a:t>
            </a:r>
            <a:r>
              <a:rPr lang="en-GB" dirty="0"/>
              <a:t> </a:t>
            </a:r>
            <a:r>
              <a:rPr lang="en-GB" dirty="0" err="1"/>
              <a:t>hjulpet</a:t>
            </a:r>
            <a:r>
              <a:rPr lang="en-GB" dirty="0"/>
              <a:t> </a:t>
            </a:r>
            <a:r>
              <a:rPr lang="en-GB" dirty="0" err="1"/>
              <a:t>bygge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finansiere</a:t>
            </a:r>
            <a:r>
              <a:rPr lang="en-GB" dirty="0"/>
              <a:t> Children Born of War Project.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* </a:t>
            </a:r>
            <a:r>
              <a:rPr lang="en-GB" dirty="0" err="1"/>
              <a:t>Ansvarlig</a:t>
            </a:r>
            <a:r>
              <a:rPr lang="en-GB" dirty="0"/>
              <a:t> – Vi </a:t>
            </a:r>
            <a:r>
              <a:rPr lang="en-GB" dirty="0" err="1"/>
              <a:t>verner</a:t>
            </a:r>
            <a:r>
              <a:rPr lang="en-GB" dirty="0"/>
              <a:t> om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ansatte</a:t>
            </a:r>
            <a:r>
              <a:rPr lang="en-GB" dirty="0"/>
              <a:t>. Med 9-5 </a:t>
            </a:r>
            <a:r>
              <a:rPr lang="en-GB" dirty="0" err="1"/>
              <a:t>arbeidsdag</a:t>
            </a:r>
            <a:r>
              <a:rPr lang="en-GB" dirty="0"/>
              <a:t>, </a:t>
            </a:r>
            <a:r>
              <a:rPr lang="en-GB" dirty="0" err="1"/>
              <a:t>insentiver</a:t>
            </a:r>
            <a:r>
              <a:rPr lang="en-GB" dirty="0"/>
              <a:t> for </a:t>
            </a:r>
            <a:r>
              <a:rPr lang="en-GB" dirty="0" err="1"/>
              <a:t>trening</a:t>
            </a:r>
            <a:r>
              <a:rPr lang="en-GB" dirty="0"/>
              <a:t>, </a:t>
            </a:r>
            <a:r>
              <a:rPr lang="en-GB" dirty="0" err="1"/>
              <a:t>ordninger</a:t>
            </a:r>
            <a:r>
              <a:rPr lang="en-GB" dirty="0"/>
              <a:t> </a:t>
            </a:r>
            <a:r>
              <a:rPr lang="en-GB" dirty="0" err="1"/>
              <a:t>rundt</a:t>
            </a:r>
            <a:r>
              <a:rPr lang="en-GB" dirty="0"/>
              <a:t> </a:t>
            </a:r>
            <a:r>
              <a:rPr lang="en-GB" dirty="0" err="1"/>
              <a:t>hjemmekontor</a:t>
            </a:r>
            <a:r>
              <a:rPr lang="en-GB" dirty="0"/>
              <a:t>, </a:t>
            </a:r>
            <a:r>
              <a:rPr lang="en-GB" dirty="0" err="1"/>
              <a:t>daglig</a:t>
            </a:r>
            <a:r>
              <a:rPr lang="en-GB" dirty="0"/>
              <a:t> </a:t>
            </a:r>
            <a:r>
              <a:rPr lang="en-GB" dirty="0" err="1"/>
              <a:t>morgenstrekk</a:t>
            </a:r>
            <a:r>
              <a:rPr lang="en-GB" dirty="0"/>
              <a:t>. Noe vi ser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/>
              <a:t>effekt</a:t>
            </a:r>
            <a:r>
              <a:rPr lang="en-GB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* </a:t>
            </a:r>
            <a:r>
              <a:rPr lang="en-GB" dirty="0" err="1"/>
              <a:t>Langsiktig</a:t>
            </a:r>
            <a:r>
              <a:rPr lang="en-GB" dirty="0"/>
              <a:t> – </a:t>
            </a:r>
            <a:r>
              <a:rPr lang="en-GB" dirty="0" err="1"/>
              <a:t>Ikke</a:t>
            </a:r>
            <a:r>
              <a:rPr lang="en-GB" dirty="0"/>
              <a:t> bare jobber vi med </a:t>
            </a:r>
            <a:r>
              <a:rPr lang="en-GB" dirty="0" err="1"/>
              <a:t>bygging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vårt</a:t>
            </a:r>
            <a:r>
              <a:rPr lang="en-GB" dirty="0"/>
              <a:t> </a:t>
            </a:r>
            <a:r>
              <a:rPr lang="en-GB" dirty="0" err="1"/>
              <a:t>selskap</a:t>
            </a:r>
            <a:r>
              <a:rPr lang="en-GB" dirty="0"/>
              <a:t>, men er </a:t>
            </a:r>
            <a:r>
              <a:rPr lang="en-GB" dirty="0" err="1"/>
              <a:t>også</a:t>
            </a:r>
            <a:r>
              <a:rPr lang="en-GB" dirty="0"/>
              <a:t> med </a:t>
            </a:r>
            <a:r>
              <a:rPr lang="en-GB" dirty="0" err="1"/>
              <a:t>på</a:t>
            </a:r>
            <a:r>
              <a:rPr lang="en-GB" dirty="0"/>
              <a:t> å </a:t>
            </a:r>
            <a:r>
              <a:rPr lang="en-GB" dirty="0" err="1"/>
              <a:t>bygge</a:t>
            </a:r>
            <a:r>
              <a:rPr lang="en-GB" dirty="0"/>
              <a:t> </a:t>
            </a:r>
            <a:r>
              <a:rPr lang="en-GB" dirty="0" err="1"/>
              <a:t>bransjen</a:t>
            </a:r>
            <a:r>
              <a:rPr lang="en-GB" dirty="0"/>
              <a:t> </a:t>
            </a:r>
            <a:r>
              <a:rPr lang="en-GB" dirty="0" err="1"/>
              <a:t>lokalt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nasjonalt</a:t>
            </a:r>
            <a:r>
              <a:rPr lang="en-GB" dirty="0"/>
              <a:t>. Var </a:t>
            </a:r>
            <a:r>
              <a:rPr lang="en-GB" dirty="0" err="1"/>
              <a:t>morsomt</a:t>
            </a:r>
            <a:r>
              <a:rPr lang="en-GB" dirty="0"/>
              <a:t> at </a:t>
            </a:r>
            <a:r>
              <a:rPr lang="en-GB" dirty="0" err="1"/>
              <a:t>Magne</a:t>
            </a:r>
            <a:r>
              <a:rPr lang="en-GB" dirty="0"/>
              <a:t> </a:t>
            </a:r>
            <a:r>
              <a:rPr lang="en-GB" dirty="0" err="1"/>
              <a:t>snakket</a:t>
            </a:r>
            <a:r>
              <a:rPr lang="en-GB" dirty="0"/>
              <a:t> om Co-opetition.</a:t>
            </a:r>
            <a:br>
              <a:rPr lang="en-GB" dirty="0"/>
            </a:br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vært</a:t>
            </a:r>
            <a:r>
              <a:rPr lang="en-GB" dirty="0"/>
              <a:t> med å </a:t>
            </a:r>
            <a:r>
              <a:rPr lang="en-GB" dirty="0" err="1"/>
              <a:t>starte</a:t>
            </a:r>
            <a:r>
              <a:rPr lang="en-GB" dirty="0"/>
              <a:t> Hamar Game  Collective, et </a:t>
            </a:r>
            <a:r>
              <a:rPr lang="en-GB" dirty="0" err="1"/>
              <a:t>samvirke</a:t>
            </a:r>
            <a:r>
              <a:rPr lang="en-GB" dirty="0"/>
              <a:t> for </a:t>
            </a:r>
            <a:r>
              <a:rPr lang="en-GB" dirty="0" err="1"/>
              <a:t>spillindustrien</a:t>
            </a:r>
            <a:r>
              <a:rPr lang="en-GB" dirty="0"/>
              <a:t> I Hamar.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 </a:t>
            </a:r>
            <a:r>
              <a:rPr lang="en-GB" dirty="0" err="1"/>
              <a:t>består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13 </a:t>
            </a:r>
            <a:r>
              <a:rPr lang="en-GB" dirty="0" err="1"/>
              <a:t>spillselskap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Sarepta er et </a:t>
            </a:r>
            <a:r>
              <a:rPr lang="en-GB" dirty="0" err="1"/>
              <a:t>engasjert</a:t>
            </a:r>
            <a:r>
              <a:rPr lang="en-GB" dirty="0"/>
              <a:t> </a:t>
            </a:r>
            <a:r>
              <a:rPr lang="en-GB" dirty="0" err="1"/>
              <a:t>selskap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er med </a:t>
            </a:r>
            <a:r>
              <a:rPr lang="en-GB" dirty="0" err="1"/>
              <a:t>på</a:t>
            </a:r>
            <a:r>
              <a:rPr lang="en-GB" dirty="0"/>
              <a:t> å </a:t>
            </a:r>
            <a:r>
              <a:rPr lang="en-GB" dirty="0" err="1"/>
              <a:t>engasjere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8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 form for </a:t>
            </a:r>
            <a:r>
              <a:rPr lang="en-GB" dirty="0" err="1"/>
              <a:t>engasjement</a:t>
            </a:r>
            <a:r>
              <a:rPr lang="en-GB" dirty="0"/>
              <a:t> vi </a:t>
            </a:r>
            <a:r>
              <a:rPr lang="en-GB" dirty="0" err="1"/>
              <a:t>skaper</a:t>
            </a:r>
            <a:r>
              <a:rPr lang="en-GB" dirty="0"/>
              <a:t> er Ganske </a:t>
            </a:r>
            <a:r>
              <a:rPr lang="en-GB" dirty="0" err="1"/>
              <a:t>unikt</a:t>
            </a:r>
            <a:r>
              <a:rPr lang="en-GB" dirty="0"/>
              <a:t>. </a:t>
            </a:r>
            <a:r>
              <a:rPr lang="en-GB" dirty="0" err="1"/>
              <a:t>Hvor</a:t>
            </a:r>
            <a:r>
              <a:rPr lang="en-GB" dirty="0"/>
              <a:t> </a:t>
            </a:r>
            <a:r>
              <a:rPr lang="en-GB" dirty="0" err="1"/>
              <a:t>selv</a:t>
            </a:r>
            <a:r>
              <a:rPr lang="en-GB" dirty="0"/>
              <a:t> folk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piratkopierer</a:t>
            </a:r>
            <a:r>
              <a:rPr lang="en-GB" dirty="0"/>
              <a:t> </a:t>
            </a:r>
            <a:r>
              <a:rPr lang="en-GB" dirty="0" err="1"/>
              <a:t>spillet</a:t>
            </a:r>
            <a:r>
              <a:rPr lang="en-GB" dirty="0"/>
              <a:t> ender </a:t>
            </a:r>
            <a:r>
              <a:rPr lang="en-GB" dirty="0" err="1"/>
              <a:t>opp</a:t>
            </a:r>
            <a:r>
              <a:rPr lang="en-GB" dirty="0"/>
              <a:t> med å </a:t>
            </a:r>
            <a:r>
              <a:rPr lang="en-GB" dirty="0" err="1"/>
              <a:t>donere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ambassadører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12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Engasjementet fører til synlighet og profitt. Med over 10 mill nedlastninger og 2.5 milioner salg av My Child Lebensborn.</a:t>
            </a:r>
          </a:p>
          <a:p>
            <a:endParaRPr lang="nb-NO" dirty="0"/>
          </a:p>
          <a:p>
            <a:r>
              <a:rPr lang="nb-NO" dirty="0"/>
              <a:t>Spillet har nå blitt oversatt til 16 språk og vi ser på videre muligheter for salg og markedsutvikling.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62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Det er </a:t>
            </a:r>
            <a:r>
              <a:rPr lang="en-GB" dirty="0" err="1"/>
              <a:t>mye</a:t>
            </a:r>
            <a:r>
              <a:rPr lang="en-GB" dirty="0"/>
              <a:t> </a:t>
            </a:r>
            <a:r>
              <a:rPr lang="en-GB" dirty="0" err="1"/>
              <a:t>utappet</a:t>
            </a:r>
            <a:r>
              <a:rPr lang="en-GB" dirty="0"/>
              <a:t> </a:t>
            </a:r>
            <a:r>
              <a:rPr lang="en-GB" dirty="0" err="1"/>
              <a:t>potensial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produkter</a:t>
            </a:r>
            <a:r>
              <a:rPr lang="en-GB" dirty="0"/>
              <a:t>. Det vi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fått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hittil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skjedd</a:t>
            </a:r>
            <a:r>
              <a:rPr lang="en-GB" dirty="0"/>
              <a:t> med </a:t>
            </a:r>
            <a:r>
              <a:rPr lang="en-GB" dirty="0" err="1"/>
              <a:t>minimale</a:t>
            </a:r>
            <a:r>
              <a:rPr lang="en-GB" dirty="0"/>
              <a:t> </a:t>
            </a:r>
            <a:r>
              <a:rPr lang="en-GB" dirty="0" err="1"/>
              <a:t>markedsbudsjetter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ressurser</a:t>
            </a:r>
            <a:r>
              <a:rPr lang="en-GB" dirty="0"/>
              <a:t>. </a:t>
            </a:r>
          </a:p>
          <a:p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mange </a:t>
            </a:r>
            <a:r>
              <a:rPr lang="en-GB" dirty="0" err="1"/>
              <a:t>spennende</a:t>
            </a:r>
            <a:r>
              <a:rPr lang="en-GB" dirty="0"/>
              <a:t> planer for </a:t>
            </a:r>
            <a:r>
              <a:rPr lang="en-GB" dirty="0" err="1"/>
              <a:t>effektivisering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produksjon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investering</a:t>
            </a:r>
            <a:r>
              <a:rPr lang="en-GB" dirty="0"/>
              <a:t> I </a:t>
            </a:r>
            <a:r>
              <a:rPr lang="en-GB" dirty="0" err="1"/>
              <a:t>markedsføringen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Men vi </a:t>
            </a:r>
            <a:r>
              <a:rPr lang="en-GB" dirty="0" err="1"/>
              <a:t>trenger</a:t>
            </a:r>
            <a:r>
              <a:rPr lang="en-GB" dirty="0"/>
              <a:t> </a:t>
            </a:r>
            <a:r>
              <a:rPr lang="en-GB" dirty="0" err="1"/>
              <a:t>innskudd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kapital</a:t>
            </a:r>
            <a:r>
              <a:rPr lang="en-GB" dirty="0"/>
              <a:t>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vekst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modning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724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Jeg ville oppfordre til investering I spillselskap. </a:t>
            </a:r>
            <a:b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 det er en enormt og voksende bransje.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7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Vårt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med </a:t>
            </a:r>
            <a:r>
              <a:rPr lang="en-GB" dirty="0" err="1"/>
              <a:t>ekstra</a:t>
            </a:r>
            <a:r>
              <a:rPr lang="en-GB" dirty="0"/>
              <a:t> </a:t>
            </a:r>
            <a:r>
              <a:rPr lang="en-GB" dirty="0" err="1"/>
              <a:t>kapital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å </a:t>
            </a:r>
            <a:r>
              <a:rPr lang="en-GB" dirty="0" err="1"/>
              <a:t>bygge</a:t>
            </a:r>
            <a:r>
              <a:rPr lang="en-GB" dirty="0"/>
              <a:t> </a:t>
            </a:r>
            <a:r>
              <a:rPr lang="en-GB" dirty="0" err="1"/>
              <a:t>vår</a:t>
            </a:r>
            <a:r>
              <a:rPr lang="en-GB" dirty="0"/>
              <a:t> stab, </a:t>
            </a:r>
            <a:r>
              <a:rPr lang="en-GB" dirty="0" err="1"/>
              <a:t>partnerskap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teknologier</a:t>
            </a:r>
            <a:r>
              <a:rPr lang="en-GB" dirty="0"/>
              <a:t> </a:t>
            </a:r>
            <a:r>
              <a:rPr lang="en-GB" dirty="0" err="1"/>
              <a:t>nok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å </a:t>
            </a:r>
            <a:r>
              <a:rPr lang="en-GB" dirty="0" err="1"/>
              <a:t>kunne</a:t>
            </a:r>
            <a:r>
              <a:rPr lang="en-GB" dirty="0"/>
              <a:t> ha </a:t>
            </a:r>
            <a:r>
              <a:rPr lang="en-GB" dirty="0" err="1"/>
              <a:t>minst</a:t>
            </a:r>
            <a:r>
              <a:rPr lang="en-GB" dirty="0"/>
              <a:t> to spill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produksjon</a:t>
            </a:r>
            <a:r>
              <a:rPr lang="en-GB" dirty="0"/>
              <a:t> om </a:t>
            </a:r>
            <a:r>
              <a:rPr lang="en-GB" dirty="0" err="1"/>
              <a:t>gangen</a:t>
            </a:r>
            <a:r>
              <a:rPr lang="en-GB" dirty="0"/>
              <a:t> </a:t>
            </a:r>
          </a:p>
          <a:p>
            <a:r>
              <a:rPr lang="en-GB" dirty="0" err="1"/>
              <a:t>slik</a:t>
            </a:r>
            <a:r>
              <a:rPr lang="en-GB" dirty="0"/>
              <a:t> at vi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lansere</a:t>
            </a:r>
            <a:r>
              <a:rPr lang="en-GB" dirty="0"/>
              <a:t> </a:t>
            </a:r>
            <a:r>
              <a:rPr lang="en-GB" dirty="0" err="1"/>
              <a:t>oftere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med </a:t>
            </a:r>
            <a:r>
              <a:rPr lang="en-GB" dirty="0" err="1"/>
              <a:t>på</a:t>
            </a:r>
            <a:r>
              <a:rPr lang="en-GB" dirty="0"/>
              <a:t> å </a:t>
            </a:r>
            <a:r>
              <a:rPr lang="en-GB" dirty="0" err="1"/>
              <a:t>solidifisere</a:t>
            </a:r>
            <a:r>
              <a:rPr lang="en-GB" dirty="0"/>
              <a:t> </a:t>
            </a:r>
            <a:r>
              <a:rPr lang="en-GB" dirty="0" err="1"/>
              <a:t>vårt</a:t>
            </a:r>
            <a:r>
              <a:rPr lang="en-GB" dirty="0"/>
              <a:t> brand.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7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 </a:t>
            </a:r>
            <a:r>
              <a:rPr lang="en-GB" dirty="0" err="1"/>
              <a:t>har</a:t>
            </a:r>
            <a:r>
              <a:rPr lang="en-GB" dirty="0"/>
              <a:t> et </a:t>
            </a:r>
            <a:r>
              <a:rPr lang="en-GB" dirty="0" err="1"/>
              <a:t>mangfoldig</a:t>
            </a:r>
            <a:r>
              <a:rPr lang="en-GB" dirty="0"/>
              <a:t>, solid, team med bred </a:t>
            </a:r>
            <a:r>
              <a:rPr lang="en-GB" dirty="0" err="1"/>
              <a:t>kompetanse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erfaring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0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 har lanserte titler og egne IPer.</a:t>
            </a:r>
            <a:b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nb-NO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nb-NO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Våre spill har en levetid</a:t>
            </a:r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på 3-5 år men får fornyet interesse gjennom repakketeringer og språkutvidelser. </a:t>
            </a:r>
          </a:p>
          <a:p>
            <a:r>
              <a:rPr lang="nb-NO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Blant annet ser vi nå på relansering av My Child Lebensborn til konsoll i 2023, og jobber med fremtidige planer fror Shadow Puppeteer.</a:t>
            </a:r>
          </a:p>
          <a:p>
            <a:endParaRPr lang="nb-NO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FDE9-5880-444A-BC0C-F902FBB06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19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90F7-A33A-A030-7158-96D0DF5EF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9166C-C183-9943-4EFF-B38AF205E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BB5B8-B34F-49B9-4245-83111FCF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B4393-5004-15A8-57BB-EE0EF70B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8AF5-104A-75EE-AA40-0396A1D0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6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EBC9-75A1-A61A-69DE-52869F61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37832-0D02-C9DB-65CD-02CF07632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E7F0-2540-9A6A-48E8-9848259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032D8-BC2B-F09E-F800-959291E4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D2A2E-5A33-71CB-52F8-0E8E9C4A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0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E5A55-FEE0-A044-C93A-22300326B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6628A-C602-DB16-9EA2-5C60BD76A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FAD43-ADAE-3123-FBCB-E4CEFBD0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4EE99-1B78-4B03-62B6-1D398302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FFC6F-B0A7-D521-A40A-60C3F044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9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5CB2-961D-9284-A226-D82D7CC9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10AD0-CD93-D226-3BC6-C993DD6C1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4A4FC-8FBF-C4D3-B33D-D589B505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88E3B-70A2-1E98-BE2B-F9225B08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B3E61-6BDD-555D-9D76-B002112E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2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D1DD-B7B4-86BE-3327-1D02A814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24FB5-F3AE-5DD5-D543-44BC1DAF4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5B9F1-DEC2-92E7-2FCD-834FDD84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3928E-8D4E-29CA-F695-1B96C7C29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FFFAB-2369-6248-6D4A-DF54F015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09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1A0DD-0124-3DD2-DFE4-45DE4B3F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421EE-E8E5-A62C-8824-D26E01C81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27141-342D-AC73-34C9-F8A5B7A71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2C41A-45AB-AF30-3BBE-7D5E6A88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9DB4B-9489-943C-CDF4-08673D43E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35EC0-DA57-95FF-BD7F-98C2A800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6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E737-6DD9-A02D-7C45-F280FD28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AC16-502F-956D-7246-E788124A7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BB475-42C6-0828-058B-882E60169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AEEE1-679F-03D6-DC7D-BC5ADFE5B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5538F-412E-ACD4-5222-23F53B0DD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6E374-090A-6F53-DE5B-9A8C18DD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ED58E5-2245-99EC-CB92-E7D1FF48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A7DA0-ED79-9AF4-3D4F-953F8CCD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3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0C4A-FE68-0229-C0D7-ED213AE40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72F5A-2FB8-C57D-CCD4-576F4C81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63DCD-718C-91B3-0B40-635869FA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9B828-C431-8118-5448-51B71CF4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36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10A051-42C3-4F59-C1D3-9F5D85DE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DCB09-40AC-5D1F-CD7F-BC3DB6D3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21036-44BA-1407-9CBF-1D0047E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9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2C33-90CC-48E1-DC4E-235650072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8F74C-E58E-0C4C-A32C-A97AF7B1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453A8-0359-D0AC-F48C-C3BFC5C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8D304-C843-788B-F7CE-E7C00B5F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6C90E-E177-AAC6-1158-2A1E0424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2410B-40C9-CDBE-FF02-D6EE9674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31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7967-2BC1-13D4-51F2-AE1135C3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CCEAED-B1C8-874A-6F18-BF02E2C0E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EE768-F5EA-BED0-73F5-1A5FAE271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F8648-1FB5-974A-E56D-4B95FC7C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DB386-56A2-9A2A-51FC-8DEDBFA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48053-1A35-2AE0-68DA-E53B6A8E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19D2FF-682B-85C0-650D-1FE63C0F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CB744-4C56-81CC-134F-42371482F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7B149-EB59-DB2F-2894-15A8C71A8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B36F1-EC0B-4646-A5A6-F29D09ED189A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E1175-11F9-4266-A0C3-0CB967960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A9D93-7C4E-F81C-0700-D67DBDFAF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1588-9783-44F6-AD6C-9205E808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9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6D6CF-3984-3532-382F-F8E03EBA3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en-GB" sz="20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GB" sz="2000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Uforglemmelige</a:t>
            </a:r>
            <a:r>
              <a:rPr lang="en-GB" sz="20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000" b="0" i="0" u="none" strike="noStrike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spillopplevelser</a:t>
            </a:r>
            <a:endParaRPr lang="en-GB" sz="2000" b="0" dirty="0">
              <a:solidFill>
                <a:schemeClr val="tx2"/>
              </a:solidFill>
              <a:effectLst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645A503-3FA1-F849-C33A-F8E0E5E7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t="19935" r="16133" b="21650"/>
          <a:stretch/>
        </p:blipFill>
        <p:spPr>
          <a:xfrm>
            <a:off x="3252137" y="1401510"/>
            <a:ext cx="5404752" cy="23671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691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2F8DE74-6A14-7523-D8AE-A03C8CF8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9" y="203111"/>
            <a:ext cx="10485681" cy="64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F9994-4A51-B49E-D707-4718ACBFAA07}"/>
              </a:ext>
            </a:extLst>
          </p:cNvPr>
          <p:cNvSpPr txBox="1"/>
          <p:nvPr/>
        </p:nvSpPr>
        <p:spPr>
          <a:xfrm>
            <a:off x="5131326" y="1124582"/>
            <a:ext cx="191049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Uforglemmelige</a:t>
            </a:r>
            <a:r>
              <a:rPr lang="en-GB" dirty="0"/>
              <a:t> </a:t>
            </a:r>
          </a:p>
          <a:p>
            <a:r>
              <a:rPr lang="en-GB" dirty="0" err="1"/>
              <a:t>spillopplevelser</a:t>
            </a:r>
            <a:endParaRPr lang="en-GB" dirty="0"/>
          </a:p>
          <a:p>
            <a:endParaRPr lang="en-GB" dirty="0"/>
          </a:p>
          <a:p>
            <a:r>
              <a:rPr lang="en-GB" sz="1400" dirty="0" err="1"/>
              <a:t>Spillene</a:t>
            </a:r>
            <a:r>
              <a:rPr lang="en-GB" sz="1400" dirty="0"/>
              <a:t> </a:t>
            </a:r>
            <a:r>
              <a:rPr lang="en-GB" sz="1400" dirty="0" err="1"/>
              <a:t>våre</a:t>
            </a:r>
            <a:r>
              <a:rPr lang="en-GB" sz="1400" dirty="0"/>
              <a:t> </a:t>
            </a:r>
            <a:r>
              <a:rPr lang="en-GB" sz="1400" dirty="0" err="1"/>
              <a:t>utfordrer</a:t>
            </a:r>
            <a:r>
              <a:rPr lang="en-GB" sz="1400" dirty="0"/>
              <a:t> </a:t>
            </a:r>
            <a:r>
              <a:rPr lang="en-GB" sz="1400" dirty="0" err="1"/>
              <a:t>deg</a:t>
            </a:r>
            <a:r>
              <a:rPr lang="en-GB" sz="1400" dirty="0"/>
              <a:t> </a:t>
            </a:r>
            <a:r>
              <a:rPr lang="en-GB" sz="1400" dirty="0" err="1"/>
              <a:t>emosjonelt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gir</a:t>
            </a:r>
            <a:r>
              <a:rPr lang="en-GB" sz="1400" dirty="0"/>
              <a:t> </a:t>
            </a:r>
            <a:r>
              <a:rPr lang="en-GB" sz="1400" dirty="0" err="1"/>
              <a:t>innsikt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noe</a:t>
            </a:r>
            <a:r>
              <a:rPr lang="en-GB" sz="1400" dirty="0"/>
              <a:t> </a:t>
            </a:r>
            <a:r>
              <a:rPr lang="en-GB" sz="1400" dirty="0" err="1"/>
              <a:t>nytt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menneskelig</a:t>
            </a:r>
            <a:r>
              <a:rPr lang="en-GB" sz="1400" dirty="0"/>
              <a:t>.</a:t>
            </a:r>
          </a:p>
          <a:p>
            <a:endParaRPr lang="en-GB" sz="1400" dirty="0"/>
          </a:p>
          <a:p>
            <a:r>
              <a:rPr lang="en-GB" sz="1400" dirty="0"/>
              <a:t>Sarepta spill er for de </a:t>
            </a:r>
            <a:r>
              <a:rPr lang="en-GB" sz="1400" dirty="0" err="1"/>
              <a:t>som</a:t>
            </a:r>
            <a:r>
              <a:rPr lang="en-GB" sz="1400" dirty="0"/>
              <a:t> </a:t>
            </a:r>
            <a:r>
              <a:rPr lang="en-GB" sz="1400" dirty="0" err="1"/>
              <a:t>vil</a:t>
            </a:r>
            <a:r>
              <a:rPr lang="en-GB" sz="1400" dirty="0"/>
              <a:t> </a:t>
            </a:r>
            <a:r>
              <a:rPr lang="en-GB" sz="1400" dirty="0" err="1"/>
              <a:t>vokse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utvikle</a:t>
            </a:r>
            <a:r>
              <a:rPr lang="en-GB" sz="1400" dirty="0"/>
              <a:t> seg. </a:t>
            </a:r>
            <a:r>
              <a:rPr lang="en-GB" sz="1400" dirty="0" err="1"/>
              <a:t>Vårt</a:t>
            </a:r>
            <a:r>
              <a:rPr lang="en-GB" sz="1400" dirty="0"/>
              <a:t> community er for de </a:t>
            </a:r>
            <a:r>
              <a:rPr lang="en-GB" sz="1400" dirty="0" err="1"/>
              <a:t>som</a:t>
            </a:r>
            <a:r>
              <a:rPr lang="en-GB" sz="1400" dirty="0"/>
              <a:t> </a:t>
            </a:r>
            <a:r>
              <a:rPr lang="en-GB" sz="1400" dirty="0" err="1"/>
              <a:t>deler</a:t>
            </a:r>
            <a:r>
              <a:rPr lang="en-GB" sz="1400" dirty="0"/>
              <a:t> </a:t>
            </a:r>
            <a:r>
              <a:rPr lang="en-GB" sz="1400" dirty="0" err="1"/>
              <a:t>dette</a:t>
            </a:r>
            <a:r>
              <a:rPr lang="en-GB" sz="1400" dirty="0"/>
              <a:t> </a:t>
            </a:r>
            <a:r>
              <a:rPr lang="en-GB" sz="1400" dirty="0" err="1"/>
              <a:t>ønsket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som</a:t>
            </a:r>
            <a:r>
              <a:rPr lang="en-GB" sz="1400" dirty="0"/>
              <a:t> er </a:t>
            </a:r>
            <a:r>
              <a:rPr lang="en-GB" sz="1400" dirty="0" err="1"/>
              <a:t>blitt</a:t>
            </a:r>
            <a:r>
              <a:rPr lang="en-GB" sz="1400" dirty="0"/>
              <a:t> </a:t>
            </a:r>
            <a:r>
              <a:rPr lang="en-GB" sz="1400" dirty="0" err="1"/>
              <a:t>emosjonelt</a:t>
            </a:r>
            <a:r>
              <a:rPr lang="en-GB" sz="1400" dirty="0"/>
              <a:t> </a:t>
            </a:r>
            <a:r>
              <a:rPr lang="en-GB" sz="1400" dirty="0" err="1"/>
              <a:t>grepet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</a:t>
            </a:r>
            <a:r>
              <a:rPr lang="en-GB" sz="1400" dirty="0" err="1"/>
              <a:t>våre</a:t>
            </a:r>
            <a:r>
              <a:rPr lang="en-GB" sz="1400" dirty="0"/>
              <a:t> </a:t>
            </a:r>
            <a:r>
              <a:rPr lang="en-GB" sz="1400" dirty="0" err="1"/>
              <a:t>karakterer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tematikk</a:t>
            </a:r>
            <a:r>
              <a:rPr lang="en-GB" sz="14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644C4-7A6F-C33E-9971-0C707F48AED7}"/>
              </a:ext>
            </a:extLst>
          </p:cNvPr>
          <p:cNvSpPr txBox="1"/>
          <p:nvPr/>
        </p:nvSpPr>
        <p:spPr>
          <a:xfrm>
            <a:off x="1385739" y="5132546"/>
            <a:ext cx="4364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Lønn</a:t>
            </a:r>
            <a:r>
              <a:rPr lang="en-GB" sz="1600" dirty="0"/>
              <a:t> </a:t>
            </a:r>
            <a:r>
              <a:rPr lang="en-GB" sz="1600" dirty="0" err="1"/>
              <a:t>til</a:t>
            </a:r>
            <a:r>
              <a:rPr lang="en-GB" sz="1600" dirty="0"/>
              <a:t> </a:t>
            </a:r>
            <a:r>
              <a:rPr lang="en-GB" sz="1600" dirty="0" err="1"/>
              <a:t>ansatte</a:t>
            </a:r>
            <a:r>
              <a:rPr lang="en-GB" sz="1600" dirty="0"/>
              <a:t>.</a:t>
            </a:r>
          </a:p>
          <a:p>
            <a:pPr algn="ctr"/>
            <a:r>
              <a:rPr lang="en-GB" sz="1600" dirty="0" err="1"/>
              <a:t>Deling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inntekt</a:t>
            </a:r>
            <a:r>
              <a:rPr lang="en-GB" sz="1600" dirty="0"/>
              <a:t> </a:t>
            </a:r>
            <a:r>
              <a:rPr lang="en-GB" sz="1600" dirty="0" err="1"/>
              <a:t>mellom</a:t>
            </a:r>
            <a:r>
              <a:rPr lang="en-GB" sz="1600" dirty="0"/>
              <a:t> </a:t>
            </a:r>
            <a:r>
              <a:rPr lang="en-GB" sz="1600" dirty="0" err="1"/>
              <a:t>distrubutører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publisher/IP </a:t>
            </a:r>
            <a:r>
              <a:rPr lang="en-GB" sz="1600" dirty="0" err="1"/>
              <a:t>eier</a:t>
            </a:r>
            <a:r>
              <a:rPr lang="en-GB" sz="1600" dirty="0"/>
              <a:t>. </a:t>
            </a:r>
            <a:r>
              <a:rPr lang="en-GB" sz="1600" dirty="0" err="1"/>
              <a:t>Donasjon</a:t>
            </a:r>
            <a:r>
              <a:rPr lang="en-GB" sz="1600" dirty="0"/>
              <a:t> </a:t>
            </a:r>
            <a:r>
              <a:rPr lang="en-GB" sz="1600" dirty="0" err="1"/>
              <a:t>til</a:t>
            </a:r>
            <a:r>
              <a:rPr lang="en-GB" sz="1600" dirty="0"/>
              <a:t> CBOW Project.</a:t>
            </a:r>
          </a:p>
          <a:p>
            <a:pPr algn="ctr"/>
            <a:r>
              <a:rPr lang="en-GB" sz="1600" dirty="0" err="1"/>
              <a:t>Fysiske</a:t>
            </a:r>
            <a:r>
              <a:rPr lang="en-GB" sz="1600" dirty="0"/>
              <a:t> </a:t>
            </a:r>
            <a:r>
              <a:rPr lang="en-GB" sz="1600" dirty="0" err="1"/>
              <a:t>kontorer</a:t>
            </a:r>
            <a:r>
              <a:rPr lang="en-GB" sz="1600" dirty="0"/>
              <a:t>, </a:t>
            </a:r>
            <a:r>
              <a:rPr lang="en-GB" sz="1600" dirty="0" err="1"/>
              <a:t>datautstyr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software </a:t>
            </a:r>
            <a:r>
              <a:rPr lang="en-GB" sz="1600" dirty="0" err="1"/>
              <a:t>lisenser</a:t>
            </a:r>
            <a:r>
              <a:rPr lang="en-GB" sz="1600" dirty="0"/>
              <a:t>.</a:t>
            </a:r>
          </a:p>
          <a:p>
            <a:pPr algn="ctr"/>
            <a:r>
              <a:rPr lang="en-GB" sz="1600" dirty="0" err="1"/>
              <a:t>Kjøp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tjenester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reklamekostnader</a:t>
            </a:r>
            <a:r>
              <a:rPr lang="en-GB" sz="16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E0F95-AC12-EEBA-4241-566DB741ABF9}"/>
              </a:ext>
            </a:extLst>
          </p:cNvPr>
          <p:cNvSpPr txBox="1"/>
          <p:nvPr/>
        </p:nvSpPr>
        <p:spPr>
          <a:xfrm>
            <a:off x="6441652" y="5132546"/>
            <a:ext cx="4460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Salg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spillkopier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utvidelser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 err="1"/>
              <a:t>gjennom</a:t>
            </a:r>
            <a:r>
              <a:rPr lang="en-GB" sz="1600" dirty="0"/>
              <a:t> </a:t>
            </a:r>
            <a:r>
              <a:rPr lang="en-GB" sz="1600" dirty="0" err="1"/>
              <a:t>digitale</a:t>
            </a:r>
            <a:r>
              <a:rPr lang="en-GB" sz="1600" dirty="0"/>
              <a:t> platformer. </a:t>
            </a:r>
            <a:r>
              <a:rPr lang="en-GB" sz="1600" dirty="0" err="1"/>
              <a:t>Reklameinntekt</a:t>
            </a:r>
            <a:r>
              <a:rPr lang="en-GB" sz="1600" dirty="0"/>
              <a:t>.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 err="1"/>
              <a:t>Statlige</a:t>
            </a:r>
            <a:r>
              <a:rPr lang="en-GB" sz="1600" dirty="0"/>
              <a:t> </a:t>
            </a:r>
            <a:r>
              <a:rPr lang="en-GB" sz="1600" dirty="0" err="1"/>
              <a:t>kulturmidler</a:t>
            </a:r>
            <a:r>
              <a:rPr lang="en-GB" sz="1600" dirty="0"/>
              <a:t>, </a:t>
            </a:r>
            <a:r>
              <a:rPr lang="en-GB" sz="1600" dirty="0" err="1"/>
              <a:t>minimumsgaranti</a:t>
            </a:r>
            <a:r>
              <a:rPr lang="en-GB" sz="1600" dirty="0"/>
              <a:t> </a:t>
            </a:r>
            <a:r>
              <a:rPr lang="en-GB" sz="1600" dirty="0" err="1"/>
              <a:t>fra</a:t>
            </a:r>
            <a:r>
              <a:rPr lang="en-GB" sz="1600" dirty="0"/>
              <a:t> </a:t>
            </a:r>
            <a:r>
              <a:rPr lang="en-GB" sz="1600" dirty="0" err="1"/>
              <a:t>publishere</a:t>
            </a:r>
            <a:r>
              <a:rPr lang="en-GB" sz="1600" dirty="0"/>
              <a:t>, </a:t>
            </a:r>
            <a:r>
              <a:rPr lang="en-GB" sz="1600" dirty="0" err="1"/>
              <a:t>og</a:t>
            </a:r>
            <a:r>
              <a:rPr lang="en-GB" sz="1600" dirty="0"/>
              <a:t> crowdfunding.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A42A5-408E-5598-EFB4-6D46C4B66B17}"/>
              </a:ext>
            </a:extLst>
          </p:cNvPr>
          <p:cNvSpPr txBox="1"/>
          <p:nvPr/>
        </p:nvSpPr>
        <p:spPr>
          <a:xfrm>
            <a:off x="7239786" y="3323463"/>
            <a:ext cx="1894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iTunes </a:t>
            </a:r>
          </a:p>
          <a:p>
            <a:pPr algn="ctr"/>
            <a:r>
              <a:rPr lang="en-GB" sz="1600" dirty="0"/>
              <a:t>Google Play</a:t>
            </a:r>
          </a:p>
          <a:p>
            <a:pPr algn="ctr"/>
            <a:r>
              <a:rPr lang="en-GB" sz="1600" dirty="0"/>
              <a:t>Steam</a:t>
            </a:r>
          </a:p>
          <a:p>
            <a:pPr algn="ctr"/>
            <a:r>
              <a:rPr lang="en-GB" sz="1600" dirty="0"/>
              <a:t>Xbox store </a:t>
            </a:r>
            <a:r>
              <a:rPr lang="en-GB" sz="1600" dirty="0" err="1"/>
              <a:t>Playstation</a:t>
            </a:r>
            <a:r>
              <a:rPr lang="en-GB" sz="1600" dirty="0"/>
              <a:t> store</a:t>
            </a:r>
          </a:p>
          <a:p>
            <a:pPr algn="ctr"/>
            <a:r>
              <a:rPr lang="en-GB" sz="1600" dirty="0"/>
              <a:t>Switch store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7DD2C-F961-0419-D5F2-583919E88248}"/>
              </a:ext>
            </a:extLst>
          </p:cNvPr>
          <p:cNvSpPr txBox="1"/>
          <p:nvPr/>
        </p:nvSpPr>
        <p:spPr>
          <a:xfrm>
            <a:off x="7239785" y="941784"/>
            <a:ext cx="1894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Spillet</a:t>
            </a:r>
            <a:r>
              <a:rPr lang="en-GB" sz="1400" dirty="0"/>
              <a:t> deles </a:t>
            </a:r>
            <a:r>
              <a:rPr lang="en-GB" sz="1400" dirty="0" err="1"/>
              <a:t>gjennom</a:t>
            </a:r>
            <a:r>
              <a:rPr lang="en-GB" sz="1400" dirty="0"/>
              <a:t> </a:t>
            </a:r>
            <a:r>
              <a:rPr lang="en-GB" sz="1400" dirty="0" err="1"/>
              <a:t>sosiale</a:t>
            </a:r>
            <a:r>
              <a:rPr lang="en-GB" sz="1400" dirty="0"/>
              <a:t> </a:t>
            </a:r>
            <a:r>
              <a:rPr lang="en-GB" sz="1400" dirty="0" err="1"/>
              <a:t>medier</a:t>
            </a:r>
            <a:r>
              <a:rPr lang="en-GB" sz="1400" dirty="0"/>
              <a:t>. Kunde </a:t>
            </a:r>
            <a:r>
              <a:rPr lang="en-GB" sz="1400" dirty="0" err="1"/>
              <a:t>kjøper</a:t>
            </a:r>
            <a:r>
              <a:rPr lang="en-GB" sz="1400" dirty="0"/>
              <a:t> online, spiller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så</a:t>
            </a:r>
            <a:r>
              <a:rPr lang="en-GB" sz="1400" dirty="0"/>
              <a:t> </a:t>
            </a:r>
            <a:r>
              <a:rPr lang="en-GB" sz="1400" dirty="0" err="1"/>
              <a:t>deler</a:t>
            </a:r>
            <a:r>
              <a:rPr lang="en-GB" sz="1400" dirty="0"/>
              <a:t> om sine </a:t>
            </a:r>
            <a:r>
              <a:rPr lang="en-GB" sz="1400" dirty="0" err="1"/>
              <a:t>opplevelser</a:t>
            </a:r>
            <a:r>
              <a:rPr lang="en-GB" sz="1400" dirty="0"/>
              <a:t>. Vi </a:t>
            </a:r>
            <a:r>
              <a:rPr lang="en-GB" sz="1400" dirty="0" err="1"/>
              <a:t>verner</a:t>
            </a:r>
            <a:r>
              <a:rPr lang="en-GB" sz="1400" dirty="0"/>
              <a:t> om de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våre</a:t>
            </a:r>
            <a:r>
              <a:rPr lang="en-GB" sz="1400" dirty="0"/>
              <a:t> </a:t>
            </a:r>
            <a:r>
              <a:rPr lang="en-GB" sz="1400" dirty="0" err="1"/>
              <a:t>kanaler</a:t>
            </a:r>
            <a:r>
              <a:rPr lang="en-GB" sz="1400" dirty="0"/>
              <a:t>, </a:t>
            </a:r>
            <a:r>
              <a:rPr lang="en-GB" sz="1400" dirty="0" err="1"/>
              <a:t>hvor</a:t>
            </a:r>
            <a:r>
              <a:rPr lang="en-GB" sz="1400" dirty="0"/>
              <a:t> de </a:t>
            </a:r>
            <a:r>
              <a:rPr lang="en-GB" sz="1400" dirty="0" err="1"/>
              <a:t>blir</a:t>
            </a:r>
            <a:r>
              <a:rPr lang="en-GB" sz="1400" dirty="0"/>
              <a:t> del </a:t>
            </a:r>
            <a:r>
              <a:rPr lang="en-GB" sz="1400" dirty="0" err="1"/>
              <a:t>av</a:t>
            </a:r>
            <a:r>
              <a:rPr lang="en-GB" sz="1400" dirty="0"/>
              <a:t> et </a:t>
            </a:r>
            <a:r>
              <a:rPr lang="en-GB" sz="1400" dirty="0" err="1"/>
              <a:t>større</a:t>
            </a:r>
            <a:r>
              <a:rPr lang="en-GB" sz="1400" dirty="0"/>
              <a:t> community.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09C48B-5222-F596-4BAC-002CDB407B1C}"/>
              </a:ext>
            </a:extLst>
          </p:cNvPr>
          <p:cNvSpPr txBox="1"/>
          <p:nvPr/>
        </p:nvSpPr>
        <p:spPr>
          <a:xfrm>
            <a:off x="953678" y="848519"/>
            <a:ext cx="18947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Distributørene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 err="1"/>
              <a:t>Publishere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 err="1"/>
              <a:t>Lyd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musikk-designere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Software </a:t>
            </a:r>
            <a:r>
              <a:rPr lang="en-GB" sz="1600" dirty="0" err="1"/>
              <a:t>leverandører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 err="1"/>
              <a:t>Lokaliseringsselskap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 err="1"/>
              <a:t>Sosiale</a:t>
            </a:r>
            <a:r>
              <a:rPr lang="en-GB" sz="1600" dirty="0"/>
              <a:t> platform </a:t>
            </a:r>
            <a:r>
              <a:rPr lang="en-GB" sz="1600" dirty="0" err="1"/>
              <a:t>holdere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Andre </a:t>
            </a:r>
            <a:r>
              <a:rPr lang="en-GB" sz="1600" dirty="0" err="1"/>
              <a:t>utviklere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196AD-8E2B-44C8-9F11-AF89FCB90CAA}"/>
              </a:ext>
            </a:extLst>
          </p:cNvPr>
          <p:cNvSpPr txBox="1"/>
          <p:nvPr/>
        </p:nvSpPr>
        <p:spPr>
          <a:xfrm>
            <a:off x="9262621" y="1084750"/>
            <a:ext cx="197570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“Casual-midcore”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25-34 </a:t>
            </a:r>
            <a:r>
              <a:rPr lang="en-GB" sz="1600" dirty="0" err="1"/>
              <a:t>år</a:t>
            </a:r>
            <a:r>
              <a:rPr lang="en-GB" sz="1600" dirty="0"/>
              <a:t>, Europa &amp; Nord-Amerika.</a:t>
            </a:r>
          </a:p>
          <a:p>
            <a:pPr algn="ctr"/>
            <a:r>
              <a:rPr lang="en-GB" sz="1600" dirty="0"/>
              <a:t>Mobil, PC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konsoll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/>
              <a:t>20-45 </a:t>
            </a:r>
            <a:r>
              <a:rPr lang="en-GB" sz="1600" dirty="0" err="1"/>
              <a:t>år</a:t>
            </a:r>
            <a:r>
              <a:rPr lang="en-GB" sz="1600" dirty="0"/>
              <a:t>, Asia,</a:t>
            </a:r>
          </a:p>
          <a:p>
            <a:pPr algn="ctr"/>
            <a:r>
              <a:rPr lang="en-GB" sz="1600" dirty="0"/>
              <a:t>Mobil </a:t>
            </a:r>
            <a:r>
              <a:rPr lang="en-GB" sz="1600" dirty="0" err="1"/>
              <a:t>og</a:t>
            </a:r>
            <a:r>
              <a:rPr lang="en-GB" sz="1600" dirty="0"/>
              <a:t> PC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/>
              <a:t>13-21 </a:t>
            </a:r>
            <a:r>
              <a:rPr lang="en-GB" sz="1600" dirty="0" err="1"/>
              <a:t>år</a:t>
            </a:r>
            <a:r>
              <a:rPr lang="en-GB" sz="1600" dirty="0"/>
              <a:t> </a:t>
            </a:r>
            <a:r>
              <a:rPr lang="en-GB" sz="1600" dirty="0" err="1"/>
              <a:t>fremvoksende</a:t>
            </a:r>
            <a:r>
              <a:rPr lang="en-GB" sz="1600" dirty="0"/>
              <a:t> </a:t>
            </a:r>
            <a:r>
              <a:rPr lang="en-GB" sz="1600" dirty="0" err="1"/>
              <a:t>markeder</a:t>
            </a:r>
            <a:r>
              <a:rPr lang="en-GB" sz="1600" dirty="0"/>
              <a:t>,</a:t>
            </a:r>
          </a:p>
          <a:p>
            <a:pPr algn="ctr"/>
            <a:r>
              <a:rPr lang="en-GB" sz="1600" dirty="0"/>
              <a:t>Mobil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F49DB-D619-DEEF-04F5-29529CD481F6}"/>
              </a:ext>
            </a:extLst>
          </p:cNvPr>
          <p:cNvSpPr txBox="1"/>
          <p:nvPr/>
        </p:nvSpPr>
        <p:spPr>
          <a:xfrm>
            <a:off x="3074709" y="1056476"/>
            <a:ext cx="1894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Spillutvikling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/>
              <a:t>Community-</a:t>
            </a:r>
            <a:r>
              <a:rPr lang="en-GB" sz="1600" dirty="0" err="1"/>
              <a:t>bygging</a:t>
            </a:r>
            <a:br>
              <a:rPr lang="en-GB" sz="1600" dirty="0"/>
            </a:br>
            <a:endParaRPr lang="en-GB" sz="1600" dirty="0"/>
          </a:p>
          <a:p>
            <a:pPr algn="ctr"/>
            <a:r>
              <a:rPr lang="en-GB" sz="1600" dirty="0" err="1"/>
              <a:t>Markedsføring</a:t>
            </a:r>
            <a:r>
              <a:rPr lang="en-GB" sz="1600" dirty="0"/>
              <a:t> via </a:t>
            </a:r>
            <a:r>
              <a:rPr lang="en-GB" sz="1600" dirty="0" err="1"/>
              <a:t>sosiale</a:t>
            </a:r>
            <a:r>
              <a:rPr lang="en-GB" sz="1600" dirty="0"/>
              <a:t> </a:t>
            </a:r>
            <a:r>
              <a:rPr lang="en-GB" sz="1600" dirty="0" err="1"/>
              <a:t>kanaler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F2560-92EF-F774-D749-2F9DD45BD969}"/>
              </a:ext>
            </a:extLst>
          </p:cNvPr>
          <p:cNvSpPr txBox="1"/>
          <p:nvPr/>
        </p:nvSpPr>
        <p:spPr>
          <a:xfrm>
            <a:off x="2944271" y="3536874"/>
            <a:ext cx="2187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Sarepta </a:t>
            </a:r>
            <a:r>
              <a:rPr lang="en-GB" sz="1600" dirty="0" err="1"/>
              <a:t>teamet</a:t>
            </a:r>
            <a:endParaRPr lang="en-GB" sz="1600" dirty="0"/>
          </a:p>
          <a:p>
            <a:pPr algn="ctr"/>
            <a:r>
              <a:rPr lang="en-GB" sz="1600" dirty="0" err="1"/>
              <a:t>Kildekode</a:t>
            </a:r>
            <a:endParaRPr lang="en-GB" sz="1600" b="1" dirty="0"/>
          </a:p>
          <a:p>
            <a:pPr algn="ctr"/>
            <a:r>
              <a:rPr lang="en-GB" sz="1600" dirty="0" err="1"/>
              <a:t>Merkevaren</a:t>
            </a:r>
            <a:endParaRPr lang="en-GB" sz="1600" dirty="0"/>
          </a:p>
          <a:p>
            <a:pPr algn="ctr"/>
            <a:r>
              <a:rPr lang="en-GB" sz="1600" dirty="0" err="1"/>
              <a:t>Kanaler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community</a:t>
            </a:r>
          </a:p>
          <a:p>
            <a:pPr algn="ctr"/>
            <a:r>
              <a:rPr lang="en-GB" sz="1600" dirty="0" err="1"/>
              <a:t>Influencere</a:t>
            </a:r>
            <a:endParaRPr lang="en-GB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08D36-AFF0-BD17-BFEB-E9ED59692816}"/>
              </a:ext>
            </a:extLst>
          </p:cNvPr>
          <p:cNvSpPr/>
          <p:nvPr/>
        </p:nvSpPr>
        <p:spPr>
          <a:xfrm>
            <a:off x="198315" y="106051"/>
            <a:ext cx="590820" cy="66458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F613E6-76B9-0328-4B5B-ABD0E9E11A83}"/>
              </a:ext>
            </a:extLst>
          </p:cNvPr>
          <p:cNvGrpSpPr/>
          <p:nvPr/>
        </p:nvGrpSpPr>
        <p:grpSpPr>
          <a:xfrm>
            <a:off x="1289860" y="762000"/>
            <a:ext cx="9162240" cy="5511800"/>
            <a:chOff x="1289860" y="762000"/>
            <a:chExt cx="9162240" cy="5511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7B1506-BED3-DFC0-21E0-9C0D62D37A8A}"/>
                </a:ext>
              </a:extLst>
            </p:cNvPr>
            <p:cNvSpPr/>
            <p:nvPr/>
          </p:nvSpPr>
          <p:spPr>
            <a:xfrm>
              <a:off x="1289860" y="762000"/>
              <a:ext cx="9162240" cy="5511800"/>
            </a:xfrm>
            <a:prstGeom prst="rect">
              <a:avLst/>
            </a:prstGeom>
            <a:solidFill>
              <a:schemeClr val="accent1">
                <a:lumMod val="75000"/>
                <a:alpha val="9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B54941-4600-B52D-92BB-29B9F3F9C7AC}"/>
                </a:ext>
              </a:extLst>
            </p:cNvPr>
            <p:cNvSpPr txBox="1"/>
            <p:nvPr/>
          </p:nvSpPr>
          <p:spPr>
            <a:xfrm>
              <a:off x="1838361" y="1327782"/>
              <a:ext cx="831436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2"/>
                  </a:solidFill>
                </a:rPr>
                <a:t>Verdi: </a:t>
              </a:r>
              <a:br>
                <a:rPr lang="en-GB" sz="2400" b="1" dirty="0">
                  <a:solidFill>
                    <a:schemeClr val="bg2"/>
                  </a:solidFill>
                </a:rPr>
              </a:br>
              <a:r>
                <a:rPr lang="en-GB" sz="2400" dirty="0" err="1">
                  <a:solidFill>
                    <a:schemeClr val="bg2"/>
                  </a:solidFill>
                </a:rPr>
                <a:t>Uforglemmelige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spillopplevelser</a:t>
              </a:r>
              <a:r>
                <a:rPr lang="en-GB" sz="2400" dirty="0">
                  <a:solidFill>
                    <a:schemeClr val="bg2"/>
                  </a:solidFill>
                </a:rPr>
                <a:t>.</a:t>
              </a:r>
            </a:p>
            <a:p>
              <a:endParaRPr lang="en-GB" sz="2400" dirty="0">
                <a:solidFill>
                  <a:schemeClr val="bg2"/>
                </a:solidFill>
              </a:endParaRPr>
            </a:p>
            <a:p>
              <a:r>
                <a:rPr lang="en-GB" sz="2800" b="1" dirty="0" err="1">
                  <a:solidFill>
                    <a:schemeClr val="bg2"/>
                  </a:solidFill>
                </a:rPr>
                <a:t>Kundeforhold</a:t>
              </a:r>
              <a:r>
                <a:rPr lang="en-GB" sz="2800" b="1" dirty="0">
                  <a:solidFill>
                    <a:schemeClr val="bg2"/>
                  </a:solidFill>
                </a:rPr>
                <a:t>: </a:t>
              </a:r>
              <a:br>
                <a:rPr lang="en-GB" sz="2400" b="1" dirty="0">
                  <a:solidFill>
                    <a:schemeClr val="bg2"/>
                  </a:solidFill>
                </a:rPr>
              </a:br>
              <a:r>
                <a:rPr lang="en-GB" sz="2400" dirty="0">
                  <a:solidFill>
                    <a:schemeClr val="bg2"/>
                  </a:solidFill>
                </a:rPr>
                <a:t>Online </a:t>
              </a:r>
              <a:r>
                <a:rPr lang="en-GB" sz="2400" dirty="0" err="1">
                  <a:solidFill>
                    <a:schemeClr val="bg2"/>
                  </a:solidFill>
                </a:rPr>
                <a:t>kjøp</a:t>
              </a:r>
              <a:r>
                <a:rPr lang="en-GB" sz="2400" dirty="0">
                  <a:solidFill>
                    <a:schemeClr val="bg2"/>
                  </a:solidFill>
                </a:rPr>
                <a:t> (iTunes, Steam etc.)</a:t>
              </a:r>
            </a:p>
            <a:p>
              <a:r>
                <a:rPr lang="en-GB" sz="2400" dirty="0" err="1">
                  <a:solidFill>
                    <a:schemeClr val="bg2"/>
                  </a:solidFill>
                </a:rPr>
                <a:t>Engasjement</a:t>
              </a:r>
              <a:r>
                <a:rPr lang="en-GB" sz="2400" dirty="0">
                  <a:solidFill>
                    <a:schemeClr val="bg2"/>
                  </a:solidFill>
                </a:rPr>
                <a:t> med </a:t>
              </a:r>
              <a:r>
                <a:rPr lang="en-GB" sz="2400" dirty="0" err="1">
                  <a:solidFill>
                    <a:schemeClr val="bg2"/>
                  </a:solidFill>
                </a:rPr>
                <a:t>brukerne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gjennom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sosiale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medier</a:t>
              </a:r>
              <a:endParaRPr lang="en-GB" sz="2400" dirty="0">
                <a:solidFill>
                  <a:schemeClr val="bg2"/>
                </a:solidFill>
              </a:endParaRPr>
            </a:p>
            <a:p>
              <a:r>
                <a:rPr lang="en-GB" sz="2400" dirty="0" err="1">
                  <a:solidFill>
                    <a:schemeClr val="bg2"/>
                  </a:solidFill>
                </a:rPr>
                <a:t>Sterk</a:t>
              </a:r>
              <a:r>
                <a:rPr lang="en-GB" sz="2400" dirty="0">
                  <a:solidFill>
                    <a:schemeClr val="bg2"/>
                  </a:solidFill>
                </a:rPr>
                <a:t> “Word of Mouth” </a:t>
              </a:r>
              <a:r>
                <a:rPr lang="en-GB" sz="2400" dirty="0" err="1">
                  <a:solidFill>
                    <a:schemeClr val="bg2"/>
                  </a:solidFill>
                </a:rPr>
                <a:t>effekt</a:t>
              </a:r>
              <a:br>
                <a:rPr lang="en-GB" sz="2400" dirty="0">
                  <a:solidFill>
                    <a:schemeClr val="bg2"/>
                  </a:solidFill>
                </a:rPr>
              </a:br>
              <a:endParaRPr lang="en-GB" sz="2400" dirty="0">
                <a:solidFill>
                  <a:schemeClr val="bg2"/>
                </a:solidFill>
              </a:endParaRPr>
            </a:p>
            <a:p>
              <a:r>
                <a:rPr lang="en-GB" sz="2800" b="1" dirty="0" err="1">
                  <a:solidFill>
                    <a:schemeClr val="bg2"/>
                  </a:solidFill>
                </a:rPr>
                <a:t>Kost</a:t>
              </a:r>
              <a:r>
                <a:rPr lang="en-GB" sz="2800" b="1" dirty="0">
                  <a:solidFill>
                    <a:schemeClr val="bg2"/>
                  </a:solidFill>
                </a:rPr>
                <a:t> </a:t>
              </a:r>
              <a:r>
                <a:rPr lang="en-GB" sz="2800" b="1" dirty="0" err="1">
                  <a:solidFill>
                    <a:schemeClr val="bg2"/>
                  </a:solidFill>
                </a:rPr>
                <a:t>og</a:t>
              </a:r>
              <a:r>
                <a:rPr lang="en-GB" sz="2800" b="1" dirty="0">
                  <a:solidFill>
                    <a:schemeClr val="bg2"/>
                  </a:solidFill>
                </a:rPr>
                <a:t> </a:t>
              </a:r>
              <a:r>
                <a:rPr lang="en-GB" sz="2800" b="1" dirty="0" err="1">
                  <a:solidFill>
                    <a:schemeClr val="bg2"/>
                  </a:solidFill>
                </a:rPr>
                <a:t>ressurser</a:t>
              </a:r>
              <a:r>
                <a:rPr lang="en-GB" sz="2800" b="1" dirty="0">
                  <a:solidFill>
                    <a:schemeClr val="bg2"/>
                  </a:solidFill>
                </a:rPr>
                <a:t>:</a:t>
              </a:r>
            </a:p>
            <a:p>
              <a:r>
                <a:rPr lang="en-GB" sz="2400" dirty="0" err="1">
                  <a:solidFill>
                    <a:schemeClr val="bg2"/>
                  </a:solidFill>
                </a:rPr>
                <a:t>Ansatte</a:t>
              </a:r>
              <a:r>
                <a:rPr lang="en-GB" sz="2400" dirty="0">
                  <a:solidFill>
                    <a:schemeClr val="bg2"/>
                  </a:solidFill>
                </a:rPr>
                <a:t> – </a:t>
              </a:r>
              <a:r>
                <a:rPr lang="en-GB" sz="2400" dirty="0" err="1">
                  <a:solidFill>
                    <a:schemeClr val="bg2"/>
                  </a:solidFill>
                </a:rPr>
                <a:t>Utvikler</a:t>
              </a:r>
              <a:r>
                <a:rPr lang="en-GB" sz="2400" dirty="0">
                  <a:solidFill>
                    <a:schemeClr val="bg2"/>
                  </a:solidFill>
                </a:rPr>
                <a:t> IP, </a:t>
              </a:r>
              <a:r>
                <a:rPr lang="en-GB" sz="2400" dirty="0" err="1">
                  <a:solidFill>
                    <a:schemeClr val="bg2"/>
                  </a:solidFill>
                </a:rPr>
                <a:t>teknologi</a:t>
              </a:r>
              <a:r>
                <a:rPr lang="en-GB" sz="2400" dirty="0">
                  <a:solidFill>
                    <a:schemeClr val="bg2"/>
                  </a:solidFill>
                </a:rPr>
                <a:t>, </a:t>
              </a:r>
              <a:r>
                <a:rPr lang="en-GB" sz="2400" dirty="0" err="1">
                  <a:solidFill>
                    <a:schemeClr val="bg2"/>
                  </a:solidFill>
                </a:rPr>
                <a:t>kode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og</a:t>
              </a:r>
              <a:r>
                <a:rPr lang="en-GB" sz="2400" dirty="0">
                  <a:solidFill>
                    <a:schemeClr val="bg2"/>
                  </a:solidFill>
                </a:rPr>
                <a:t> brand</a:t>
              </a:r>
            </a:p>
            <a:p>
              <a:r>
                <a:rPr lang="en-GB" sz="2400" dirty="0" err="1">
                  <a:solidFill>
                    <a:schemeClr val="bg2"/>
                  </a:solidFill>
                </a:rPr>
                <a:t>Stor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gjenbruk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av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skapt</a:t>
              </a:r>
              <a:r>
                <a:rPr lang="en-GB" sz="2400" dirty="0">
                  <a:solidFill>
                    <a:schemeClr val="bg2"/>
                  </a:solidFill>
                </a:rPr>
                <a:t> </a:t>
              </a:r>
              <a:r>
                <a:rPr lang="en-GB" sz="2400" dirty="0" err="1">
                  <a:solidFill>
                    <a:schemeClr val="bg2"/>
                  </a:solidFill>
                </a:rPr>
                <a:t>materiale</a:t>
              </a:r>
              <a:endParaRPr lang="en-GB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41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8A2EB53C-CFB0-49CC-BA4A-3C1BDC4C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197" y="499247"/>
            <a:ext cx="6561982" cy="5859509"/>
          </a:xfrm>
          <a:custGeom>
            <a:avLst/>
            <a:gdLst>
              <a:gd name="connsiteX0" fmla="*/ 505253 w 6561982"/>
              <a:gd name="connsiteY0" fmla="*/ 3748096 h 5859509"/>
              <a:gd name="connsiteX1" fmla="*/ 1267386 w 6561982"/>
              <a:gd name="connsiteY1" fmla="*/ 3748096 h 5859509"/>
              <a:gd name="connsiteX2" fmla="*/ 1376262 w 6561982"/>
              <a:gd name="connsiteY2" fmla="*/ 3810385 h 5859509"/>
              <a:gd name="connsiteX3" fmla="*/ 1757328 w 6561982"/>
              <a:gd name="connsiteY3" fmla="*/ 4481707 h 5859509"/>
              <a:gd name="connsiteX4" fmla="*/ 1757328 w 6561982"/>
              <a:gd name="connsiteY4" fmla="*/ 4610898 h 5859509"/>
              <a:gd name="connsiteX5" fmla="*/ 1376262 w 6561982"/>
              <a:gd name="connsiteY5" fmla="*/ 5282218 h 5859509"/>
              <a:gd name="connsiteX6" fmla="*/ 1267386 w 6561982"/>
              <a:gd name="connsiteY6" fmla="*/ 5344506 h 5859509"/>
              <a:gd name="connsiteX7" fmla="*/ 505253 w 6561982"/>
              <a:gd name="connsiteY7" fmla="*/ 5344506 h 5859509"/>
              <a:gd name="connsiteX8" fmla="*/ 396379 w 6561982"/>
              <a:gd name="connsiteY8" fmla="*/ 5282218 h 5859509"/>
              <a:gd name="connsiteX9" fmla="*/ 15311 w 6561982"/>
              <a:gd name="connsiteY9" fmla="*/ 4610898 h 5859509"/>
              <a:gd name="connsiteX10" fmla="*/ 15311 w 6561982"/>
              <a:gd name="connsiteY10" fmla="*/ 4481707 h 5859509"/>
              <a:gd name="connsiteX11" fmla="*/ 396379 w 6561982"/>
              <a:gd name="connsiteY11" fmla="*/ 3810385 h 5859509"/>
              <a:gd name="connsiteX12" fmla="*/ 505253 w 6561982"/>
              <a:gd name="connsiteY12" fmla="*/ 3748096 h 5859509"/>
              <a:gd name="connsiteX13" fmla="*/ 3345172 w 6561982"/>
              <a:gd name="connsiteY13" fmla="*/ 1393265 h 5859509"/>
              <a:gd name="connsiteX14" fmla="*/ 3478742 w 6561982"/>
              <a:gd name="connsiteY14" fmla="*/ 1393265 h 5859509"/>
              <a:gd name="connsiteX15" fmla="*/ 5112069 w 6561982"/>
              <a:gd name="connsiteY15" fmla="*/ 1393265 h 5859509"/>
              <a:gd name="connsiteX16" fmla="*/ 5425562 w 6561982"/>
              <a:gd name="connsiteY16" fmla="*/ 1567527 h 5859509"/>
              <a:gd name="connsiteX17" fmla="*/ 6522794 w 6561982"/>
              <a:gd name="connsiteY17" fmla="*/ 3445673 h 5859509"/>
              <a:gd name="connsiteX18" fmla="*/ 6522794 w 6561982"/>
              <a:gd name="connsiteY18" fmla="*/ 3807103 h 5859509"/>
              <a:gd name="connsiteX19" fmla="*/ 5425562 w 6561982"/>
              <a:gd name="connsiteY19" fmla="*/ 5685248 h 5859509"/>
              <a:gd name="connsiteX20" fmla="*/ 5112069 w 6561982"/>
              <a:gd name="connsiteY20" fmla="*/ 5859509 h 5859509"/>
              <a:gd name="connsiteX21" fmla="*/ 2917602 w 6561982"/>
              <a:gd name="connsiteY21" fmla="*/ 5859509 h 5859509"/>
              <a:gd name="connsiteX22" fmla="*/ 2604110 w 6561982"/>
              <a:gd name="connsiteY22" fmla="*/ 5685248 h 5859509"/>
              <a:gd name="connsiteX23" fmla="*/ 1506877 w 6561982"/>
              <a:gd name="connsiteY23" fmla="*/ 3807103 h 5859509"/>
              <a:gd name="connsiteX24" fmla="*/ 1506877 w 6561982"/>
              <a:gd name="connsiteY24" fmla="*/ 3445673 h 5859509"/>
              <a:gd name="connsiteX25" fmla="*/ 1700018 w 6561982"/>
              <a:gd name="connsiteY25" fmla="*/ 3115072 h 5859509"/>
              <a:gd name="connsiteX26" fmla="*/ 1782566 w 6561982"/>
              <a:gd name="connsiteY26" fmla="*/ 2973774 h 5859509"/>
              <a:gd name="connsiteX27" fmla="*/ 2820879 w 6561982"/>
              <a:gd name="connsiteY27" fmla="*/ 2973774 h 5859509"/>
              <a:gd name="connsiteX28" fmla="*/ 2981759 w 6561982"/>
              <a:gd name="connsiteY28" fmla="*/ 2884346 h 5859509"/>
              <a:gd name="connsiteX29" fmla="*/ 3544837 w 6561982"/>
              <a:gd name="connsiteY29" fmla="*/ 1920516 h 5859509"/>
              <a:gd name="connsiteX30" fmla="*/ 3544837 w 6561982"/>
              <a:gd name="connsiteY30" fmla="*/ 1735036 h 5859509"/>
              <a:gd name="connsiteX31" fmla="*/ 3361865 w 6561982"/>
              <a:gd name="connsiteY31" fmla="*/ 1421838 h 5859509"/>
              <a:gd name="connsiteX32" fmla="*/ 1756519 w 6561982"/>
              <a:gd name="connsiteY32" fmla="*/ 778062 h 5859509"/>
              <a:gd name="connsiteX33" fmla="*/ 2758795 w 6561982"/>
              <a:gd name="connsiteY33" fmla="*/ 778062 h 5859509"/>
              <a:gd name="connsiteX34" fmla="*/ 2901976 w 6561982"/>
              <a:gd name="connsiteY34" fmla="*/ 859976 h 5859509"/>
              <a:gd name="connsiteX35" fmla="*/ 3403112 w 6561982"/>
              <a:gd name="connsiteY35" fmla="*/ 1742826 h 5859509"/>
              <a:gd name="connsiteX36" fmla="*/ 3403112 w 6561982"/>
              <a:gd name="connsiteY36" fmla="*/ 1912724 h 5859509"/>
              <a:gd name="connsiteX37" fmla="*/ 2901976 w 6561982"/>
              <a:gd name="connsiteY37" fmla="*/ 2795573 h 5859509"/>
              <a:gd name="connsiteX38" fmla="*/ 2758795 w 6561982"/>
              <a:gd name="connsiteY38" fmla="*/ 2877487 h 5859509"/>
              <a:gd name="connsiteX39" fmla="*/ 1756519 w 6561982"/>
              <a:gd name="connsiteY39" fmla="*/ 2877487 h 5859509"/>
              <a:gd name="connsiteX40" fmla="*/ 1613339 w 6561982"/>
              <a:gd name="connsiteY40" fmla="*/ 2795573 h 5859509"/>
              <a:gd name="connsiteX41" fmla="*/ 1112202 w 6561982"/>
              <a:gd name="connsiteY41" fmla="*/ 1912724 h 5859509"/>
              <a:gd name="connsiteX42" fmla="*/ 1112202 w 6561982"/>
              <a:gd name="connsiteY42" fmla="*/ 1742826 h 5859509"/>
              <a:gd name="connsiteX43" fmla="*/ 1613339 w 6561982"/>
              <a:gd name="connsiteY43" fmla="*/ 859976 h 5859509"/>
              <a:gd name="connsiteX44" fmla="*/ 1756519 w 6561982"/>
              <a:gd name="connsiteY44" fmla="*/ 778062 h 5859509"/>
              <a:gd name="connsiteX45" fmla="*/ 3339833 w 6561982"/>
              <a:gd name="connsiteY45" fmla="*/ 0 h 5859509"/>
              <a:gd name="connsiteX46" fmla="*/ 3952099 w 6561982"/>
              <a:gd name="connsiteY46" fmla="*/ 0 h 5859509"/>
              <a:gd name="connsiteX47" fmla="*/ 4039566 w 6561982"/>
              <a:gd name="connsiteY47" fmla="*/ 50040 h 5859509"/>
              <a:gd name="connsiteX48" fmla="*/ 4345699 w 6561982"/>
              <a:gd name="connsiteY48" fmla="*/ 589353 h 5859509"/>
              <a:gd name="connsiteX49" fmla="*/ 4345699 w 6561982"/>
              <a:gd name="connsiteY49" fmla="*/ 693138 h 5859509"/>
              <a:gd name="connsiteX50" fmla="*/ 4039566 w 6561982"/>
              <a:gd name="connsiteY50" fmla="*/ 1232450 h 5859509"/>
              <a:gd name="connsiteX51" fmla="*/ 3952099 w 6561982"/>
              <a:gd name="connsiteY51" fmla="*/ 1282490 h 5859509"/>
              <a:gd name="connsiteX52" fmla="*/ 3339833 w 6561982"/>
              <a:gd name="connsiteY52" fmla="*/ 1282490 h 5859509"/>
              <a:gd name="connsiteX53" fmla="*/ 3252368 w 6561982"/>
              <a:gd name="connsiteY53" fmla="*/ 1232450 h 5859509"/>
              <a:gd name="connsiteX54" fmla="*/ 2946235 w 6561982"/>
              <a:gd name="connsiteY54" fmla="*/ 693138 h 5859509"/>
              <a:gd name="connsiteX55" fmla="*/ 2946235 w 6561982"/>
              <a:gd name="connsiteY55" fmla="*/ 589353 h 5859509"/>
              <a:gd name="connsiteX56" fmla="*/ 3252368 w 6561982"/>
              <a:gd name="connsiteY56" fmla="*/ 50040 h 5859509"/>
              <a:gd name="connsiteX57" fmla="*/ 3339833 w 6561982"/>
              <a:gd name="connsiteY57" fmla="*/ 0 h 585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61982" h="5859509">
                <a:moveTo>
                  <a:pt x="505253" y="3748096"/>
                </a:moveTo>
                <a:cubicBezTo>
                  <a:pt x="1267386" y="3748096"/>
                  <a:pt x="1267386" y="3748096"/>
                  <a:pt x="1267386" y="3748096"/>
                </a:cubicBezTo>
                <a:cubicBezTo>
                  <a:pt x="1305947" y="3748096"/>
                  <a:pt x="1355848" y="3775781"/>
                  <a:pt x="1376262" y="3810385"/>
                </a:cubicBezTo>
                <a:cubicBezTo>
                  <a:pt x="1757328" y="4481707"/>
                  <a:pt x="1757328" y="4481707"/>
                  <a:pt x="1757328" y="4481707"/>
                </a:cubicBezTo>
                <a:cubicBezTo>
                  <a:pt x="1775475" y="4518618"/>
                  <a:pt x="1775475" y="4573985"/>
                  <a:pt x="1757328" y="4610898"/>
                </a:cubicBezTo>
                <a:cubicBezTo>
                  <a:pt x="1376262" y="5282218"/>
                  <a:pt x="1376262" y="5282218"/>
                  <a:pt x="1376262" y="5282218"/>
                </a:cubicBezTo>
                <a:cubicBezTo>
                  <a:pt x="1355848" y="5316825"/>
                  <a:pt x="1305947" y="5344506"/>
                  <a:pt x="1267386" y="5344506"/>
                </a:cubicBezTo>
                <a:lnTo>
                  <a:pt x="505253" y="5344506"/>
                </a:lnTo>
                <a:cubicBezTo>
                  <a:pt x="464425" y="5344506"/>
                  <a:pt x="414524" y="5316825"/>
                  <a:pt x="396379" y="5282218"/>
                </a:cubicBezTo>
                <a:cubicBezTo>
                  <a:pt x="15311" y="4610898"/>
                  <a:pt x="15311" y="4610898"/>
                  <a:pt x="15311" y="4610898"/>
                </a:cubicBezTo>
                <a:cubicBezTo>
                  <a:pt x="-5103" y="4573985"/>
                  <a:pt x="-5103" y="4518618"/>
                  <a:pt x="15311" y="4481707"/>
                </a:cubicBezTo>
                <a:cubicBezTo>
                  <a:pt x="396379" y="3810385"/>
                  <a:pt x="396379" y="3810385"/>
                  <a:pt x="396379" y="3810385"/>
                </a:cubicBezTo>
                <a:cubicBezTo>
                  <a:pt x="414524" y="3775781"/>
                  <a:pt x="464425" y="3748096"/>
                  <a:pt x="505253" y="3748096"/>
                </a:cubicBezTo>
                <a:close/>
                <a:moveTo>
                  <a:pt x="3345172" y="1393265"/>
                </a:moveTo>
                <a:lnTo>
                  <a:pt x="3478742" y="1393265"/>
                </a:lnTo>
                <a:cubicBezTo>
                  <a:pt x="5112069" y="1393265"/>
                  <a:pt x="5112069" y="1393265"/>
                  <a:pt x="5112069" y="1393265"/>
                </a:cubicBezTo>
                <a:cubicBezTo>
                  <a:pt x="5223096" y="1393265"/>
                  <a:pt x="5366783" y="1470716"/>
                  <a:pt x="5425562" y="1567527"/>
                </a:cubicBezTo>
                <a:cubicBezTo>
                  <a:pt x="6522794" y="3445673"/>
                  <a:pt x="6522794" y="3445673"/>
                  <a:pt x="6522794" y="3445673"/>
                </a:cubicBezTo>
                <a:cubicBezTo>
                  <a:pt x="6575045" y="3548938"/>
                  <a:pt x="6575045" y="3703836"/>
                  <a:pt x="6522794" y="3807103"/>
                </a:cubicBezTo>
                <a:cubicBezTo>
                  <a:pt x="5425562" y="5685248"/>
                  <a:pt x="5425562" y="5685248"/>
                  <a:pt x="5425562" y="5685248"/>
                </a:cubicBezTo>
                <a:cubicBezTo>
                  <a:pt x="5366783" y="5782062"/>
                  <a:pt x="5223096" y="5859509"/>
                  <a:pt x="5112069" y="5859509"/>
                </a:cubicBezTo>
                <a:lnTo>
                  <a:pt x="2917602" y="5859509"/>
                </a:lnTo>
                <a:cubicBezTo>
                  <a:pt x="2800043" y="5859509"/>
                  <a:pt x="2656358" y="5782062"/>
                  <a:pt x="2604110" y="5685248"/>
                </a:cubicBezTo>
                <a:cubicBezTo>
                  <a:pt x="1506877" y="3807103"/>
                  <a:pt x="1506877" y="3807103"/>
                  <a:pt x="1506877" y="3807103"/>
                </a:cubicBezTo>
                <a:cubicBezTo>
                  <a:pt x="1448094" y="3703836"/>
                  <a:pt x="1448094" y="3548938"/>
                  <a:pt x="1506877" y="3445673"/>
                </a:cubicBezTo>
                <a:cubicBezTo>
                  <a:pt x="1575454" y="3328288"/>
                  <a:pt x="1639745" y="3218241"/>
                  <a:pt x="1700018" y="3115072"/>
                </a:cubicBezTo>
                <a:lnTo>
                  <a:pt x="1782566" y="2973774"/>
                </a:lnTo>
                <a:lnTo>
                  <a:pt x="2820879" y="2973774"/>
                </a:lnTo>
                <a:cubicBezTo>
                  <a:pt x="2877856" y="2973774"/>
                  <a:pt x="2951594" y="2934029"/>
                  <a:pt x="2981759" y="2884346"/>
                </a:cubicBezTo>
                <a:cubicBezTo>
                  <a:pt x="2981759" y="2884346"/>
                  <a:pt x="2981759" y="2884346"/>
                  <a:pt x="3544837" y="1920516"/>
                </a:cubicBezTo>
                <a:cubicBezTo>
                  <a:pt x="3571651" y="1867522"/>
                  <a:pt x="3571651" y="1788031"/>
                  <a:pt x="3544837" y="1735036"/>
                </a:cubicBezTo>
                <a:cubicBezTo>
                  <a:pt x="3544837" y="1735036"/>
                  <a:pt x="3544837" y="1735036"/>
                  <a:pt x="3361865" y="1421838"/>
                </a:cubicBezTo>
                <a:close/>
                <a:moveTo>
                  <a:pt x="1756519" y="778062"/>
                </a:moveTo>
                <a:cubicBezTo>
                  <a:pt x="2758795" y="778062"/>
                  <a:pt x="2758795" y="778062"/>
                  <a:pt x="2758795" y="778062"/>
                </a:cubicBezTo>
                <a:cubicBezTo>
                  <a:pt x="2809505" y="778062"/>
                  <a:pt x="2875130" y="814468"/>
                  <a:pt x="2901976" y="859976"/>
                </a:cubicBezTo>
                <a:cubicBezTo>
                  <a:pt x="3403112" y="1742826"/>
                  <a:pt x="3403112" y="1742826"/>
                  <a:pt x="3403112" y="1742826"/>
                </a:cubicBezTo>
                <a:cubicBezTo>
                  <a:pt x="3426977" y="1791369"/>
                  <a:pt x="3426977" y="1864181"/>
                  <a:pt x="3403112" y="1912724"/>
                </a:cubicBezTo>
                <a:cubicBezTo>
                  <a:pt x="2901976" y="2795573"/>
                  <a:pt x="2901976" y="2795573"/>
                  <a:pt x="2901976" y="2795573"/>
                </a:cubicBezTo>
                <a:cubicBezTo>
                  <a:pt x="2875130" y="2841081"/>
                  <a:pt x="2809505" y="2877487"/>
                  <a:pt x="2758795" y="2877487"/>
                </a:cubicBezTo>
                <a:lnTo>
                  <a:pt x="1756519" y="2877487"/>
                </a:lnTo>
                <a:cubicBezTo>
                  <a:pt x="1702827" y="2877487"/>
                  <a:pt x="1637203" y="2841081"/>
                  <a:pt x="1613339" y="2795573"/>
                </a:cubicBezTo>
                <a:cubicBezTo>
                  <a:pt x="1112202" y="1912724"/>
                  <a:pt x="1112202" y="1912724"/>
                  <a:pt x="1112202" y="1912724"/>
                </a:cubicBezTo>
                <a:cubicBezTo>
                  <a:pt x="1085354" y="1864181"/>
                  <a:pt x="1085354" y="1791369"/>
                  <a:pt x="1112202" y="1742826"/>
                </a:cubicBezTo>
                <a:cubicBezTo>
                  <a:pt x="1613339" y="859976"/>
                  <a:pt x="1613339" y="859976"/>
                  <a:pt x="1613339" y="859976"/>
                </a:cubicBezTo>
                <a:cubicBezTo>
                  <a:pt x="1637203" y="814468"/>
                  <a:pt x="1702827" y="778062"/>
                  <a:pt x="1756519" y="778062"/>
                </a:cubicBezTo>
                <a:close/>
                <a:moveTo>
                  <a:pt x="3339833" y="0"/>
                </a:moveTo>
                <a:cubicBezTo>
                  <a:pt x="3952099" y="0"/>
                  <a:pt x="3952099" y="0"/>
                  <a:pt x="3952099" y="0"/>
                </a:cubicBezTo>
                <a:cubicBezTo>
                  <a:pt x="3983077" y="0"/>
                  <a:pt x="4023167" y="22241"/>
                  <a:pt x="4039566" y="50040"/>
                </a:cubicBezTo>
                <a:cubicBezTo>
                  <a:pt x="4345699" y="589353"/>
                  <a:pt x="4345699" y="589353"/>
                  <a:pt x="4345699" y="589353"/>
                </a:cubicBezTo>
                <a:cubicBezTo>
                  <a:pt x="4360277" y="619005"/>
                  <a:pt x="4360277" y="663484"/>
                  <a:pt x="4345699" y="693138"/>
                </a:cubicBezTo>
                <a:cubicBezTo>
                  <a:pt x="4039566" y="1232450"/>
                  <a:pt x="4039566" y="1232450"/>
                  <a:pt x="4039566" y="1232450"/>
                </a:cubicBezTo>
                <a:cubicBezTo>
                  <a:pt x="4023167" y="1260251"/>
                  <a:pt x="3983077" y="1282490"/>
                  <a:pt x="3952099" y="1282490"/>
                </a:cubicBezTo>
                <a:lnTo>
                  <a:pt x="3339833" y="1282490"/>
                </a:lnTo>
                <a:cubicBezTo>
                  <a:pt x="3307033" y="1282490"/>
                  <a:pt x="3266945" y="1260251"/>
                  <a:pt x="3252368" y="1232450"/>
                </a:cubicBezTo>
                <a:cubicBezTo>
                  <a:pt x="2946235" y="693138"/>
                  <a:pt x="2946235" y="693138"/>
                  <a:pt x="2946235" y="693138"/>
                </a:cubicBezTo>
                <a:cubicBezTo>
                  <a:pt x="2929834" y="663484"/>
                  <a:pt x="2929834" y="619005"/>
                  <a:pt x="2946235" y="589353"/>
                </a:cubicBezTo>
                <a:cubicBezTo>
                  <a:pt x="3252368" y="50040"/>
                  <a:pt x="3252368" y="50040"/>
                  <a:pt x="3252368" y="50040"/>
                </a:cubicBezTo>
                <a:cubicBezTo>
                  <a:pt x="3266945" y="22241"/>
                  <a:pt x="3307033" y="0"/>
                  <a:pt x="333983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2DCC2-7C10-12E4-088C-B9B60F55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0237"/>
            <a:ext cx="6883715" cy="1461778"/>
          </a:xfrm>
        </p:spPr>
        <p:txBody>
          <a:bodyPr>
            <a:normAutofit/>
          </a:bodyPr>
          <a:lstStyle/>
          <a:p>
            <a:r>
              <a:rPr lang="en-GB" sz="3600" dirty="0" err="1"/>
              <a:t>Markedsetterspørsel</a:t>
            </a:r>
            <a:r>
              <a:rPr lang="en-GB" sz="3600" dirty="0"/>
              <a:t> </a:t>
            </a:r>
            <a:r>
              <a:rPr lang="en-GB" sz="3600" dirty="0" err="1"/>
              <a:t>og</a:t>
            </a:r>
            <a:r>
              <a:rPr lang="en-GB" sz="3600" dirty="0"/>
              <a:t> </a:t>
            </a:r>
            <a:r>
              <a:rPr lang="en-GB" sz="3600" dirty="0" err="1"/>
              <a:t>konkurranse</a:t>
            </a: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C2609-CAF5-97C1-94ED-1C627BECA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431" y="969505"/>
            <a:ext cx="881451" cy="3537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9FD74-3C05-AFF7-25FB-97C272235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323284"/>
            <a:ext cx="5723466" cy="3797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Spill er et </a:t>
            </a:r>
            <a:r>
              <a:rPr lang="en-GB" sz="2400" dirty="0" err="1"/>
              <a:t>modent</a:t>
            </a:r>
            <a:r>
              <a:rPr lang="en-GB" sz="2400" dirty="0"/>
              <a:t> medium med </a:t>
            </a:r>
            <a:r>
              <a:rPr lang="en-GB" sz="2400" dirty="0" err="1"/>
              <a:t>økende</a:t>
            </a:r>
            <a:r>
              <a:rPr lang="en-GB" sz="2400" dirty="0"/>
              <a:t> </a:t>
            </a:r>
            <a:r>
              <a:rPr lang="en-GB" sz="2400" dirty="0" err="1"/>
              <a:t>etterspørsel</a:t>
            </a:r>
            <a:r>
              <a:rPr lang="en-GB" sz="2400" dirty="0"/>
              <a:t> for </a:t>
            </a:r>
            <a:r>
              <a:rPr lang="en-GB" sz="2400" dirty="0" err="1"/>
              <a:t>modent</a:t>
            </a:r>
            <a:r>
              <a:rPr lang="en-GB" sz="2400" dirty="0"/>
              <a:t> </a:t>
            </a:r>
            <a:r>
              <a:rPr lang="en-GB" sz="2400" dirty="0" err="1"/>
              <a:t>innhold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  <a:p>
            <a:pPr marL="0" indent="0">
              <a:buNone/>
            </a:pPr>
            <a:r>
              <a:rPr lang="en-GB" sz="2400" dirty="0" err="1"/>
              <a:t>På</a:t>
            </a:r>
            <a:r>
              <a:rPr lang="en-GB" sz="2400" dirty="0"/>
              <a:t> PC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konsoll</a:t>
            </a:r>
            <a:r>
              <a:rPr lang="en-GB" sz="2400" dirty="0"/>
              <a:t> ser vi </a:t>
            </a:r>
            <a:r>
              <a:rPr lang="en-GB" sz="2400" dirty="0" err="1"/>
              <a:t>noe</a:t>
            </a:r>
            <a:r>
              <a:rPr lang="en-GB" sz="2400" dirty="0"/>
              <a:t> </a:t>
            </a:r>
            <a:r>
              <a:rPr lang="en-GB" sz="2400" dirty="0" err="1"/>
              <a:t>modent</a:t>
            </a:r>
            <a:r>
              <a:rPr lang="en-GB" sz="2400" dirty="0"/>
              <a:t> </a:t>
            </a:r>
            <a:r>
              <a:rPr lang="en-GB" sz="2400" dirty="0" err="1"/>
              <a:t>innhold</a:t>
            </a:r>
            <a:r>
              <a:rPr lang="en-GB" sz="2400" dirty="0"/>
              <a:t>. </a:t>
            </a:r>
            <a:r>
              <a:rPr lang="en-GB" sz="2400" dirty="0" err="1"/>
              <a:t>På</a:t>
            </a:r>
            <a:r>
              <a:rPr lang="en-GB" sz="2400" dirty="0"/>
              <a:t> </a:t>
            </a:r>
            <a:r>
              <a:rPr lang="en-GB" sz="2400" dirty="0" err="1"/>
              <a:t>mobil</a:t>
            </a:r>
            <a:r>
              <a:rPr lang="en-GB" sz="2400" dirty="0"/>
              <a:t> ser vi </a:t>
            </a:r>
            <a:r>
              <a:rPr lang="en-GB" sz="2400" dirty="0" err="1"/>
              <a:t>svært</a:t>
            </a:r>
            <a:r>
              <a:rPr lang="en-GB" sz="2400" dirty="0"/>
              <a:t> lite.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29A7AF-0DC1-998E-A110-A423C3D47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623" y="1664092"/>
            <a:ext cx="1426065" cy="611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0D2877-DFC5-0466-8682-D6F4BBDE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128" y="4785479"/>
            <a:ext cx="1028677" cy="493764"/>
          </a:xfrm>
          <a:prstGeom prst="rect">
            <a:avLst/>
          </a:prstGeom>
        </p:spPr>
      </p:pic>
      <p:pic>
        <p:nvPicPr>
          <p:cNvPr id="4098" name="Picture 2" descr="Annapurna Pictures - Wikipedia">
            <a:extLst>
              <a:ext uri="{FF2B5EF4-FFF2-40B4-BE49-F238E27FC236}">
                <a16:creationId xmlns:a16="http://schemas.microsoft.com/office/drawing/2014/main" id="{0206BFCF-7A87-B7A3-3CC4-A25A994F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507" y="2972556"/>
            <a:ext cx="2512241" cy="25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A7C02-6F38-5585-060C-B33CBA69D4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945"/>
          <a:stretch/>
        </p:blipFill>
        <p:spPr>
          <a:xfrm>
            <a:off x="857137" y="3531172"/>
            <a:ext cx="3761140" cy="2827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10784B-967A-41A4-BE82-1061390F4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887" y="2361430"/>
            <a:ext cx="1249539" cy="8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49A9-F7BD-13C1-F5E0-CC4D9180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n-GB"/>
              <a:t>Målgrupper</a:t>
            </a:r>
          </a:p>
        </p:txBody>
      </p: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C34AEA-668C-CB1F-AD20-2849CCFB0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r="6" b="6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88FF3-90AD-DB03-F431-2136A170B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3" r="3" b="1108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91B0A-EB28-7B3B-B268-2FB2ECA48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" r="-4" b="1003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139ED-5DBD-8ABD-4464-E82A031F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5" y="2871982"/>
            <a:ext cx="5031745" cy="3181684"/>
          </a:xfrm>
        </p:spPr>
        <p:txBody>
          <a:bodyPr anchor="t">
            <a:normAutofit/>
          </a:bodyPr>
          <a:lstStyle/>
          <a:p>
            <a:r>
              <a:rPr lang="en-GB" sz="1800" dirty="0"/>
              <a:t>25-34, </a:t>
            </a:r>
            <a:r>
              <a:rPr lang="en-GB" sz="1800" dirty="0" err="1"/>
              <a:t>menn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kvinner</a:t>
            </a:r>
            <a:r>
              <a:rPr lang="en-GB" sz="1800" dirty="0"/>
              <a:t>, Europa &amp; Nord-Amerika – Mobil, PC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konsoll</a:t>
            </a:r>
            <a:r>
              <a:rPr lang="en-GB" sz="1800" dirty="0"/>
              <a:t>.</a:t>
            </a:r>
            <a:br>
              <a:rPr lang="en-GB" sz="1800" dirty="0"/>
            </a:br>
            <a:endParaRPr lang="en-GB" sz="1800" dirty="0"/>
          </a:p>
          <a:p>
            <a:r>
              <a:rPr lang="en-GB" sz="1800" dirty="0"/>
              <a:t>20-45, </a:t>
            </a:r>
            <a:r>
              <a:rPr lang="en-GB" sz="1800" dirty="0" err="1"/>
              <a:t>menn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kvinner</a:t>
            </a:r>
            <a:r>
              <a:rPr lang="en-GB" sz="1800" dirty="0"/>
              <a:t>, Asia </a:t>
            </a:r>
            <a:br>
              <a:rPr lang="en-GB" sz="1800" dirty="0"/>
            </a:br>
            <a:r>
              <a:rPr lang="en-GB" sz="1800" dirty="0"/>
              <a:t>– Mobil </a:t>
            </a:r>
            <a:r>
              <a:rPr lang="en-GB" sz="1800" dirty="0" err="1"/>
              <a:t>og</a:t>
            </a:r>
            <a:r>
              <a:rPr lang="en-GB" sz="1800" dirty="0"/>
              <a:t> PC</a:t>
            </a:r>
            <a:br>
              <a:rPr lang="en-GB" sz="1800" dirty="0"/>
            </a:br>
            <a:endParaRPr lang="en-GB" sz="1800" dirty="0"/>
          </a:p>
          <a:p>
            <a:r>
              <a:rPr lang="en-GB" sz="1800" dirty="0"/>
              <a:t>13-21, </a:t>
            </a:r>
            <a:r>
              <a:rPr lang="en-GB" sz="1800" dirty="0" err="1"/>
              <a:t>menn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kvinner</a:t>
            </a:r>
            <a:r>
              <a:rPr lang="en-GB" sz="1800" dirty="0"/>
              <a:t>, </a:t>
            </a:r>
            <a:r>
              <a:rPr lang="en-GB" sz="1800" dirty="0" err="1"/>
              <a:t>fremvoksende</a:t>
            </a:r>
            <a:r>
              <a:rPr lang="en-GB" sz="1800" dirty="0"/>
              <a:t> </a:t>
            </a:r>
            <a:r>
              <a:rPr lang="en-GB" sz="1800" dirty="0" err="1"/>
              <a:t>markeder</a:t>
            </a:r>
            <a:r>
              <a:rPr lang="en-GB" sz="1800" dirty="0"/>
              <a:t> (</a:t>
            </a:r>
            <a:r>
              <a:rPr lang="en-GB" sz="1800" dirty="0" err="1"/>
              <a:t>Brasil</a:t>
            </a:r>
            <a:r>
              <a:rPr lang="en-GB" sz="1800" dirty="0"/>
              <a:t>, Portugal, Argentina, Taiwan, Thailand)</a:t>
            </a:r>
          </a:p>
          <a:p>
            <a:pPr marL="0" indent="0">
              <a:buNone/>
            </a:pPr>
            <a:r>
              <a:rPr lang="en-GB" sz="1800" dirty="0"/>
              <a:t>     - Mobil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09223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C7DA51-93A2-5D31-45B2-3AD59C8BC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r="25513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8CCF0-845B-C923-D0C8-5A2C589C3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972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959C2-5D7D-F0A8-FA50-AEB30A2BB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0" r="9084" b="-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47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97E10-3B3C-A897-5246-AF7BD599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3" y="3399769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Inntekter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kostnader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prognose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631164-F366-3E5C-1F38-3162F35CBBFE}"/>
              </a:ext>
            </a:extLst>
          </p:cNvPr>
          <p:cNvSpPr txBox="1"/>
          <p:nvPr/>
        </p:nvSpPr>
        <p:spPr>
          <a:xfrm>
            <a:off x="3789575" y="4864231"/>
            <a:ext cx="6495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Lansering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Thalassa </a:t>
            </a:r>
            <a:r>
              <a:rPr lang="en-GB" dirty="0" err="1"/>
              <a:t>slutten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2023</a:t>
            </a:r>
          </a:p>
          <a:p>
            <a:r>
              <a:rPr lang="en-GB" dirty="0" err="1"/>
              <a:t>Lansering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My Child New Beginning </a:t>
            </a:r>
            <a:r>
              <a:rPr lang="en-GB" dirty="0" err="1"/>
              <a:t>starten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2025 </a:t>
            </a:r>
          </a:p>
          <a:p>
            <a:r>
              <a:rPr lang="en-GB" dirty="0" err="1"/>
              <a:t>Lansering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“Spill X” (</a:t>
            </a:r>
            <a:r>
              <a:rPr lang="en-GB" dirty="0" err="1"/>
              <a:t>arbeidstittel</a:t>
            </a:r>
            <a:r>
              <a:rPr lang="en-GB" dirty="0"/>
              <a:t>) </a:t>
            </a:r>
            <a:r>
              <a:rPr lang="en-GB" dirty="0" err="1"/>
              <a:t>slutten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5972B-6DFD-65F4-3D6B-5A6A5F47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1" y="818276"/>
            <a:ext cx="12047096" cy="22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75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58A20B-1CE2-7F59-91DF-2E62A0E3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90" y="2022324"/>
            <a:ext cx="3949751" cy="39497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16C40F-5EE3-20E7-0388-D5CCB5D11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5" y="2010893"/>
            <a:ext cx="4071711" cy="398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1830F-F9B4-F25A-3E88-8B344DCF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Kapitalbehov</a:t>
            </a:r>
          </a:p>
        </p:txBody>
      </p:sp>
    </p:spTree>
    <p:extLst>
      <p:ext uri="{BB962C8B-B14F-4D97-AF65-F5344CB8AC3E}">
        <p14:creationId xmlns:p14="http://schemas.microsoft.com/office/powerpoint/2010/main" val="346197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5774BC6-468A-589A-9408-5BBE08F9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60"/>
            <a:ext cx="121920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41D00-80C8-755D-A738-4677AC7C14EA}"/>
              </a:ext>
            </a:extLst>
          </p:cNvPr>
          <p:cNvSpPr/>
          <p:nvPr/>
        </p:nvSpPr>
        <p:spPr>
          <a:xfrm>
            <a:off x="309642" y="270933"/>
            <a:ext cx="11466286" cy="633306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75118-73AC-1B04-6A6F-67A6FDAA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28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Risikofaktorer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52E98-2FBD-2848-6536-4F772760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28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RISIKO</a:t>
            </a:r>
          </a:p>
          <a:p>
            <a:r>
              <a:rPr lang="en-US" dirty="0" err="1"/>
              <a:t>Flaskehalser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produksjon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Lite team med </a:t>
            </a:r>
            <a:r>
              <a:rPr lang="en-US" dirty="0" err="1"/>
              <a:t>viktige</a:t>
            </a:r>
            <a:r>
              <a:rPr lang="en-US" dirty="0"/>
              <a:t> </a:t>
            </a:r>
            <a:r>
              <a:rPr lang="en-US" dirty="0" err="1"/>
              <a:t>ressurser</a:t>
            </a:r>
            <a:endParaRPr lang="en-US" dirty="0"/>
          </a:p>
          <a:p>
            <a:r>
              <a:rPr lang="en-US" dirty="0" err="1"/>
              <a:t>Avhengighet</a:t>
            </a:r>
            <a:r>
              <a:rPr lang="en-US" dirty="0"/>
              <a:t> av </a:t>
            </a:r>
            <a:r>
              <a:rPr lang="en-US" dirty="0" err="1"/>
              <a:t>eksterne</a:t>
            </a:r>
            <a:r>
              <a:rPr lang="en-US" dirty="0"/>
              <a:t> </a:t>
            </a:r>
            <a:r>
              <a:rPr lang="en-US" dirty="0" err="1"/>
              <a:t>partnere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Relativt</a:t>
            </a:r>
            <a:r>
              <a:rPr lang="en-US" dirty="0"/>
              <a:t> </a:t>
            </a:r>
            <a:r>
              <a:rPr lang="en-US" dirty="0" err="1"/>
              <a:t>nytt</a:t>
            </a:r>
            <a:r>
              <a:rPr lang="en-US" dirty="0"/>
              <a:t> </a:t>
            </a:r>
            <a:r>
              <a:rPr lang="en-US" dirty="0" err="1"/>
              <a:t>samarbeid</a:t>
            </a:r>
            <a:r>
              <a:rPr lang="en-US" dirty="0"/>
              <a:t> med </a:t>
            </a:r>
            <a:r>
              <a:rPr lang="en-US" dirty="0" err="1"/>
              <a:t>publishere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Salg</a:t>
            </a:r>
            <a:r>
              <a:rPr lang="en-US" dirty="0"/>
              <a:t> er </a:t>
            </a:r>
            <a:r>
              <a:rPr lang="en-US" dirty="0" err="1"/>
              <a:t>sjeldent</a:t>
            </a:r>
            <a:r>
              <a:rPr lang="en-US" dirty="0"/>
              <a:t> </a:t>
            </a:r>
            <a:r>
              <a:rPr lang="en-US" dirty="0" err="1"/>
              <a:t>forutsigbart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Miste</a:t>
            </a:r>
            <a:r>
              <a:rPr lang="en-US" dirty="0"/>
              <a:t> </a:t>
            </a:r>
            <a:r>
              <a:rPr lang="en-US" dirty="0" err="1"/>
              <a:t>ansatte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selskap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B1F5A6-0C4A-8D02-9117-3AD18C5EA01F}"/>
              </a:ext>
            </a:extLst>
          </p:cNvPr>
          <p:cNvSpPr txBox="1">
            <a:spLocks/>
          </p:cNvSpPr>
          <p:nvPr/>
        </p:nvSpPr>
        <p:spPr>
          <a:xfrm>
            <a:off x="6043148" y="1830896"/>
            <a:ext cx="5732780" cy="50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LØSNINGER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Vi </a:t>
            </a:r>
            <a:r>
              <a:rPr lang="en-US" sz="2000" dirty="0" err="1">
                <a:solidFill>
                  <a:srgbClr val="FFFFFF"/>
                </a:solidFill>
              </a:rPr>
              <a:t>har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flere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gode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partnere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utviklere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som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vi </a:t>
            </a:r>
            <a:r>
              <a:rPr lang="en-US" sz="2000" dirty="0" err="1">
                <a:solidFill>
                  <a:srgbClr val="FFFFFF"/>
                </a:solidFill>
              </a:rPr>
              <a:t>har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jobbet</a:t>
            </a:r>
            <a:r>
              <a:rPr lang="en-US" sz="2000" dirty="0">
                <a:solidFill>
                  <a:srgbClr val="FFFFFF"/>
                </a:solidFill>
              </a:rPr>
              <a:t> med </a:t>
            </a:r>
            <a:r>
              <a:rPr lang="en-US" sz="2000" dirty="0" err="1">
                <a:solidFill>
                  <a:srgbClr val="FFFFFF"/>
                </a:solidFill>
              </a:rPr>
              <a:t>før</a:t>
            </a:r>
            <a:r>
              <a:rPr lang="en-US" sz="2000" dirty="0">
                <a:solidFill>
                  <a:srgbClr val="FFFFFF"/>
                </a:solidFill>
              </a:rPr>
              <a:t>. Disse </a:t>
            </a:r>
            <a:r>
              <a:rPr lang="en-US" sz="2000" dirty="0" err="1">
                <a:solidFill>
                  <a:srgbClr val="FFFFFF"/>
                </a:solidFill>
              </a:rPr>
              <a:t>kan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assistere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</a:rPr>
              <a:t>Fleksibelt</a:t>
            </a:r>
            <a:r>
              <a:rPr lang="en-US" sz="2000" dirty="0">
                <a:solidFill>
                  <a:srgbClr val="FFFFFF"/>
                </a:solidFill>
              </a:rPr>
              <a:t> team med </a:t>
            </a:r>
            <a:r>
              <a:rPr lang="en-US" sz="2000" dirty="0" err="1">
                <a:solidFill>
                  <a:srgbClr val="FFFFFF"/>
                </a:solidFill>
              </a:rPr>
              <a:t>krysskompetanse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Vi </a:t>
            </a:r>
            <a:r>
              <a:rPr lang="en-US" sz="2000" dirty="0" err="1">
                <a:solidFill>
                  <a:srgbClr val="FFFFFF"/>
                </a:solidFill>
              </a:rPr>
              <a:t>har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flere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produksjon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gående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fleksibelt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team, </a:t>
            </a:r>
            <a:r>
              <a:rPr lang="en-US" sz="2000" dirty="0" err="1">
                <a:solidFill>
                  <a:srgbClr val="FFFFFF"/>
                </a:solidFill>
              </a:rPr>
              <a:t>samt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gode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samarbeidsparnere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</a:rPr>
              <a:t>Tydelig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jevnlig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kommunikasjon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det er </a:t>
            </a:r>
            <a:r>
              <a:rPr lang="en-US" sz="2000" dirty="0" err="1">
                <a:solidFill>
                  <a:srgbClr val="FFFFFF"/>
                </a:solidFill>
              </a:rPr>
              <a:t>høyt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budsjett</a:t>
            </a:r>
            <a:r>
              <a:rPr lang="en-US" sz="2000" dirty="0">
                <a:solidFill>
                  <a:srgbClr val="FFFFFF"/>
                </a:solidFill>
              </a:rPr>
              <a:t> for </a:t>
            </a:r>
            <a:r>
              <a:rPr lang="en-US" sz="2000" dirty="0" err="1">
                <a:solidFill>
                  <a:srgbClr val="FFFFFF"/>
                </a:solidFill>
              </a:rPr>
              <a:t>våre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kontrakter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Det </a:t>
            </a:r>
            <a:r>
              <a:rPr lang="en-US" sz="2000" dirty="0" err="1">
                <a:solidFill>
                  <a:srgbClr val="FFFFFF"/>
                </a:solidFill>
              </a:rPr>
              <a:t>jobbes</a:t>
            </a:r>
            <a:r>
              <a:rPr lang="en-US" sz="2000" dirty="0">
                <a:solidFill>
                  <a:srgbClr val="FFFFFF"/>
                </a:solidFill>
              </a:rPr>
              <a:t> med mange </a:t>
            </a:r>
            <a:r>
              <a:rPr lang="en-US" sz="2000" dirty="0" err="1">
                <a:solidFill>
                  <a:srgbClr val="FFFFFF"/>
                </a:solidFill>
              </a:rPr>
              <a:t>kanaler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strategier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Vi legger </a:t>
            </a:r>
            <a:r>
              <a:rPr lang="en-US" sz="2000" dirty="0" err="1">
                <a:solidFill>
                  <a:srgbClr val="FFFFFF"/>
                </a:solidFill>
              </a:rPr>
              <a:t>ikke</a:t>
            </a:r>
            <a:r>
              <a:rPr lang="en-US" sz="2000" dirty="0">
                <a:solidFill>
                  <a:srgbClr val="FFFFFF"/>
                </a:solidFill>
              </a:rPr>
              <a:t> alle </a:t>
            </a:r>
            <a:r>
              <a:rPr lang="en-US" sz="2000" dirty="0" err="1">
                <a:solidFill>
                  <a:srgbClr val="FFFFFF"/>
                </a:solidFill>
              </a:rPr>
              <a:t>eggene</a:t>
            </a:r>
            <a:r>
              <a:rPr lang="en-US" sz="2000" dirty="0">
                <a:solidFill>
                  <a:srgbClr val="FFFFFF"/>
                </a:solidFill>
              </a:rPr>
              <a:t> I </a:t>
            </a:r>
            <a:r>
              <a:rPr lang="en-US" sz="2000" dirty="0" err="1">
                <a:solidFill>
                  <a:srgbClr val="FFFFFF"/>
                </a:solidFill>
              </a:rPr>
              <a:t>én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kurv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90% av </a:t>
            </a:r>
            <a:r>
              <a:rPr lang="en-US" sz="2000" dirty="0" err="1">
                <a:solidFill>
                  <a:srgbClr val="FFFFFF"/>
                </a:solidFill>
              </a:rPr>
              <a:t>staben</a:t>
            </a:r>
            <a:r>
              <a:rPr lang="en-US" sz="2000" dirty="0">
                <a:solidFill>
                  <a:srgbClr val="FFFFFF"/>
                </a:solidFill>
              </a:rPr>
              <a:t> er </a:t>
            </a:r>
            <a:r>
              <a:rPr lang="en-US" sz="2000" dirty="0" err="1">
                <a:solidFill>
                  <a:srgbClr val="FFFFFF"/>
                </a:solidFill>
              </a:rPr>
              <a:t>også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eiere</a:t>
            </a:r>
            <a:r>
              <a:rPr lang="en-US" sz="2000" dirty="0">
                <a:solidFill>
                  <a:srgbClr val="FFFFFF"/>
                </a:solidFill>
              </a:rPr>
              <a:t>. Vi </a:t>
            </a:r>
            <a:r>
              <a:rPr lang="en-US" sz="2000" dirty="0" err="1">
                <a:solidFill>
                  <a:srgbClr val="FFFFFF"/>
                </a:solidFill>
              </a:rPr>
              <a:t>har</a:t>
            </a:r>
            <a:r>
              <a:rPr lang="en-US" sz="2000" dirty="0">
                <a:solidFill>
                  <a:srgbClr val="FFFFFF"/>
                </a:solidFill>
              </a:rPr>
              <a:t> et solid </a:t>
            </a:r>
            <a:r>
              <a:rPr lang="en-US" sz="2000" dirty="0" err="1">
                <a:solidFill>
                  <a:srgbClr val="FFFFFF"/>
                </a:solidFill>
              </a:rPr>
              <a:t>arbeidsmiljø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95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FEDFA-2FBB-6CD9-04A4-DB93786D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r>
              <a:rPr lang="en-GB" sz="3600"/>
              <a:t>Exit strategi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2343-C8DB-B0E9-D84E-65151B5EF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/>
          </a:bodyPr>
          <a:lstStyle/>
          <a:p>
            <a:r>
              <a:rPr lang="en-GB" sz="2000" dirty="0"/>
              <a:t>Hel </a:t>
            </a:r>
            <a:r>
              <a:rPr lang="en-GB" sz="2000" dirty="0" err="1"/>
              <a:t>eller</a:t>
            </a:r>
            <a:r>
              <a:rPr lang="en-GB" sz="2000" dirty="0"/>
              <a:t> </a:t>
            </a:r>
            <a:r>
              <a:rPr lang="en-GB" sz="2000" dirty="0" err="1"/>
              <a:t>delvis</a:t>
            </a:r>
            <a:r>
              <a:rPr lang="en-GB" sz="2000" dirty="0"/>
              <a:t> </a:t>
            </a:r>
            <a:r>
              <a:rPr lang="en-GB" sz="2000" dirty="0" err="1"/>
              <a:t>salg</a:t>
            </a:r>
            <a:r>
              <a:rPr lang="en-GB" sz="2000" dirty="0"/>
              <a:t>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selskapet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</a:t>
            </a:r>
            <a:r>
              <a:rPr lang="en-GB" sz="2000" dirty="0" err="1"/>
              <a:t>større</a:t>
            </a:r>
            <a:r>
              <a:rPr lang="en-GB" sz="2000" dirty="0"/>
              <a:t> </a:t>
            </a:r>
            <a:r>
              <a:rPr lang="en-GB" sz="2000" dirty="0" err="1"/>
              <a:t>selskap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Som</a:t>
            </a:r>
            <a:r>
              <a:rPr lang="en-GB" sz="2000" dirty="0"/>
              <a:t> for </a:t>
            </a:r>
            <a:r>
              <a:rPr lang="en-GB" sz="2000" dirty="0" err="1"/>
              <a:t>eksempel</a:t>
            </a:r>
            <a:r>
              <a:rPr lang="en-GB" sz="2000" dirty="0"/>
              <a:t> </a:t>
            </a:r>
            <a:r>
              <a:rPr lang="en-GB" sz="2000" dirty="0" err="1"/>
              <a:t>til</a:t>
            </a:r>
            <a:r>
              <a:rPr lang="en-GB" sz="2000" dirty="0"/>
              <a:t> Annapurna, Sony </a:t>
            </a:r>
            <a:r>
              <a:rPr lang="en-GB" sz="2000" dirty="0" err="1"/>
              <a:t>eller</a:t>
            </a:r>
            <a:r>
              <a:rPr lang="en-GB" sz="2000" dirty="0"/>
              <a:t> Amplifier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455FF-EBFA-EF7C-434E-5EE1E527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65325"/>
            <a:ext cx="2709334" cy="11988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78015-77FB-71C3-42B2-EAF90EBDE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481341"/>
            <a:ext cx="2709334" cy="771317"/>
          </a:xfrm>
          <a:prstGeom prst="rect">
            <a:avLst/>
          </a:prstGeom>
        </p:spPr>
      </p:pic>
      <p:pic>
        <p:nvPicPr>
          <p:cNvPr id="6" name="Picture 2" descr="Annapurna Pictures - Wikipedia">
            <a:extLst>
              <a:ext uri="{FF2B5EF4-FFF2-40B4-BE49-F238E27FC236}">
                <a16:creationId xmlns:a16="http://schemas.microsoft.com/office/drawing/2014/main" id="{D2FE0A5F-70A4-E776-0CC3-90964A6F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2873" y="3234762"/>
            <a:ext cx="2393380" cy="23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9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E4A4-9C88-1FDA-F721-A4D365298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48" b="10164"/>
          <a:stretch/>
        </p:blipFill>
        <p:spPr>
          <a:xfrm>
            <a:off x="6613123" y="4335830"/>
            <a:ext cx="5581002" cy="2522170"/>
          </a:xfrm>
          <a:prstGeom prst="rect">
            <a:avLst/>
          </a:pr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87AE9-D8E3-0FF2-7B76-48C95EE3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539" y="2949563"/>
            <a:ext cx="4584700" cy="1860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Catharina Due Bøhler</a:t>
            </a:r>
          </a:p>
          <a:p>
            <a:pPr marL="0" indent="0">
              <a:buNone/>
            </a:pPr>
            <a:r>
              <a:rPr lang="en-GB" sz="2200" dirty="0" err="1"/>
              <a:t>Daglig</a:t>
            </a:r>
            <a:r>
              <a:rPr lang="en-GB" sz="2200" dirty="0"/>
              <a:t> </a:t>
            </a:r>
            <a:r>
              <a:rPr lang="en-GB" sz="2200" dirty="0" err="1"/>
              <a:t>leder</a:t>
            </a:r>
            <a:endParaRPr lang="en-GB" sz="2200" dirty="0"/>
          </a:p>
          <a:p>
            <a:pPr marL="0" indent="0">
              <a:buNone/>
            </a:pPr>
            <a:r>
              <a:rPr lang="en-GB" sz="2200" dirty="0"/>
              <a:t>400 538 35</a:t>
            </a:r>
          </a:p>
          <a:p>
            <a:pPr marL="0" indent="0">
              <a:buNone/>
            </a:pPr>
            <a:r>
              <a:rPr lang="en-GB" sz="2200" dirty="0"/>
              <a:t>Catharina.bohler@sareptastudio.com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83A138-41EA-F250-F0AF-8EDACF7615BC}"/>
              </a:ext>
            </a:extLst>
          </p:cNvPr>
          <p:cNvSpPr txBox="1">
            <a:spLocks/>
          </p:cNvSpPr>
          <p:nvPr/>
        </p:nvSpPr>
        <p:spPr>
          <a:xfrm>
            <a:off x="1122982" y="6354707"/>
            <a:ext cx="3911600" cy="41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/>
              <a:t>@sareptastudio          @mychildgame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42E661-28F2-B73D-D75D-156FB7A7030F}"/>
              </a:ext>
            </a:extLst>
          </p:cNvPr>
          <p:cNvSpPr txBox="1">
            <a:spLocks/>
          </p:cNvSpPr>
          <p:nvPr/>
        </p:nvSpPr>
        <p:spPr>
          <a:xfrm>
            <a:off x="976724" y="2044700"/>
            <a:ext cx="2794000" cy="593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err="1"/>
              <a:t>Kontakt</a:t>
            </a:r>
            <a:r>
              <a:rPr lang="en-GB" sz="3200" dirty="0"/>
              <a:t> meg</a:t>
            </a:r>
          </a:p>
        </p:txBody>
      </p:sp>
      <p:pic>
        <p:nvPicPr>
          <p:cNvPr id="9218" name="Picture 2" descr="Twitter Logo PNG, Free Transparent Twitter Icon - Free ...">
            <a:extLst>
              <a:ext uri="{FF2B5EF4-FFF2-40B4-BE49-F238E27FC236}">
                <a16:creationId xmlns:a16="http://schemas.microsoft.com/office/drawing/2014/main" id="{482E879E-09C6-AB4B-AA23-D2BF9CDB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13" y="5802733"/>
            <a:ext cx="551974" cy="5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ikTok Logo and symbol, meaning, history, sign.">
            <a:extLst>
              <a:ext uri="{FF2B5EF4-FFF2-40B4-BE49-F238E27FC236}">
                <a16:creationId xmlns:a16="http://schemas.microsoft.com/office/drawing/2014/main" id="{F9E70E2D-676A-B63A-9051-B201CA6C5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0"/>
          <a:stretch/>
        </p:blipFill>
        <p:spPr bwMode="auto">
          <a:xfrm>
            <a:off x="3304711" y="5871276"/>
            <a:ext cx="1187393" cy="48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47972-292E-8FA3-0B73-CCEC6FF323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74" b="-740"/>
          <a:stretch/>
        </p:blipFill>
        <p:spPr>
          <a:xfrm>
            <a:off x="6608838" y="2074230"/>
            <a:ext cx="5584952" cy="2319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10437-9A1F-13B6-70A8-0E63D26F5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123" y="0"/>
            <a:ext cx="5578877" cy="2074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AFD279-3BE8-7185-8586-3508BEEF9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08" y="2805614"/>
            <a:ext cx="1321586" cy="20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FF3E-DE23-DB6B-77E0-C809994AE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555" y="1383117"/>
            <a:ext cx="5788344" cy="1085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0" u="none" strike="noStrike" kern="1200" dirty="0">
                <a:effectLst/>
              </a:rPr>
              <a:t>Vi </a:t>
            </a:r>
            <a:r>
              <a:rPr lang="en-US" i="0" u="none" strike="noStrike" kern="1200" dirty="0" err="1">
                <a:effectLst/>
              </a:rPr>
              <a:t>skaper</a:t>
            </a:r>
            <a:r>
              <a:rPr lang="en-US" i="0" u="none" strike="noStrike" kern="1200" dirty="0">
                <a:effectLst/>
              </a:rPr>
              <a:t> </a:t>
            </a:r>
            <a:r>
              <a:rPr lang="en-US" i="0" u="none" strike="noStrike" kern="1200" dirty="0" err="1">
                <a:effectLst/>
              </a:rPr>
              <a:t>emosjonelt</a:t>
            </a:r>
            <a:r>
              <a:rPr lang="en-US" i="0" u="none" strike="noStrike" kern="1200" dirty="0">
                <a:effectLst/>
              </a:rPr>
              <a:t> </a:t>
            </a:r>
            <a:r>
              <a:rPr lang="en-US" i="0" u="none" strike="noStrike" kern="1200" dirty="0" err="1">
                <a:effectLst/>
              </a:rPr>
              <a:t>gripende</a:t>
            </a:r>
            <a:r>
              <a:rPr lang="en-US" i="0" u="none" strike="noStrike" kern="1200" dirty="0">
                <a:effectLst/>
              </a:rPr>
              <a:t> </a:t>
            </a:r>
            <a:r>
              <a:rPr lang="en-US" i="0" u="none" strike="noStrike" kern="1200" dirty="0" err="1">
                <a:effectLst/>
              </a:rPr>
              <a:t>opplevelser</a:t>
            </a:r>
            <a:r>
              <a:rPr lang="en-US" i="0" u="none" strike="noStrike" kern="1200" dirty="0">
                <a:effectLst/>
              </a:rPr>
              <a:t>.</a:t>
            </a:r>
            <a:endParaRPr lang="en-US" kern="12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2E8B172-3977-864E-093F-2A0C0FCF6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t="19935" r="16133" b="21650"/>
          <a:stretch/>
        </p:blipFill>
        <p:spPr>
          <a:xfrm>
            <a:off x="692574" y="674075"/>
            <a:ext cx="4811872" cy="2107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841409-6430-A5A3-4551-826A471E252E}"/>
              </a:ext>
            </a:extLst>
          </p:cNvPr>
          <p:cNvSpPr txBox="1"/>
          <p:nvPr/>
        </p:nvSpPr>
        <p:spPr>
          <a:xfrm>
            <a:off x="2028284" y="3035082"/>
            <a:ext cx="34208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Fremtidsrettet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Bærekraftig</a:t>
            </a:r>
            <a:endParaRPr lang="en-GB" sz="2400" dirty="0"/>
          </a:p>
          <a:p>
            <a:endParaRPr lang="en-GB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DB204C-E8A9-F0E3-DEBF-D1EA2BD37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46" y="4089400"/>
            <a:ext cx="3387924" cy="1863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02054-4550-B106-57DD-F60FB5658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" r="19024" b="4905"/>
          <a:stretch/>
        </p:blipFill>
        <p:spPr>
          <a:xfrm>
            <a:off x="5854588" y="2791574"/>
            <a:ext cx="3420843" cy="2400300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DBD7919F-B143-A6C2-07E7-7BF6854B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36" y="4312354"/>
            <a:ext cx="2020942" cy="65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amar Game Collective | Game Development | Innlandet">
            <a:extLst>
              <a:ext uri="{FF2B5EF4-FFF2-40B4-BE49-F238E27FC236}">
                <a16:creationId xmlns:a16="http://schemas.microsoft.com/office/drawing/2014/main" id="{802F11BA-4B34-301A-3F9F-744F55BF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4" y="4690127"/>
            <a:ext cx="3313327" cy="186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075B4F-4EDB-64BF-2FEF-BF25D1F801ED}"/>
              </a:ext>
            </a:extLst>
          </p:cNvPr>
          <p:cNvSpPr txBox="1"/>
          <p:nvPr/>
        </p:nvSpPr>
        <p:spPr>
          <a:xfrm>
            <a:off x="2018891" y="4143487"/>
            <a:ext cx="2993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Ansvarlig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Langsiktig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Engasjert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866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ACDA6F7-CD5C-6165-F2F2-A01818B5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77" y="2029733"/>
            <a:ext cx="2578688" cy="46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897385-69AC-91C0-2D66-C306D2927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" r="38"/>
          <a:stretch/>
        </p:blipFill>
        <p:spPr>
          <a:xfrm>
            <a:off x="3366482" y="1704763"/>
            <a:ext cx="8671266" cy="4929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C1D69-F577-EF57-4675-BBB04C8A2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16" y="464048"/>
            <a:ext cx="3292524" cy="11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8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0EA9DE-F532-D8EE-3FCF-C60ED909C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04" y="3845104"/>
            <a:ext cx="3724683" cy="2635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C92F37-4364-6B3D-A1A5-DA42C30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408" y="2565370"/>
            <a:ext cx="4580496" cy="2045564"/>
          </a:xfrm>
          <a:prstGeom prst="rect">
            <a:avLst/>
          </a:prstGeom>
        </p:spPr>
      </p:pic>
      <p:sp>
        <p:nvSpPr>
          <p:cNvPr id="8199" name="TextBox 8198">
            <a:extLst>
              <a:ext uri="{FF2B5EF4-FFF2-40B4-BE49-F238E27FC236}">
                <a16:creationId xmlns:a16="http://schemas.microsoft.com/office/drawing/2014/main" id="{935B489D-D843-69DA-2C67-4A54314A3750}"/>
              </a:ext>
            </a:extLst>
          </p:cNvPr>
          <p:cNvSpPr txBox="1"/>
          <p:nvPr/>
        </p:nvSpPr>
        <p:spPr>
          <a:xfrm>
            <a:off x="610977" y="1272894"/>
            <a:ext cx="66324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Over 10 </a:t>
            </a:r>
            <a:r>
              <a:rPr lang="en-GB" sz="2800" dirty="0" err="1"/>
              <a:t>millioner</a:t>
            </a:r>
            <a:r>
              <a:rPr lang="en-GB" sz="2800" dirty="0"/>
              <a:t> </a:t>
            </a:r>
            <a:r>
              <a:rPr lang="en-GB" sz="2800" dirty="0" err="1"/>
              <a:t>nedlastninger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2.5 </a:t>
            </a:r>
            <a:r>
              <a:rPr lang="en-GB" sz="2800" dirty="0" err="1"/>
              <a:t>millioner</a:t>
            </a:r>
            <a:r>
              <a:rPr lang="en-GB" sz="2800" dirty="0"/>
              <a:t> Premium </a:t>
            </a:r>
            <a:r>
              <a:rPr lang="en-GB" sz="2800" dirty="0" err="1"/>
              <a:t>versjoner</a:t>
            </a:r>
            <a:r>
              <a:rPr lang="en-GB" sz="2800" dirty="0"/>
              <a:t> </a:t>
            </a:r>
            <a:r>
              <a:rPr lang="en-GB" sz="2800" dirty="0" err="1"/>
              <a:t>solgt</a:t>
            </a:r>
            <a:br>
              <a:rPr lang="en-GB" sz="2800" dirty="0"/>
            </a:b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Oversatt</a:t>
            </a:r>
            <a:r>
              <a:rPr lang="en-GB" sz="2800" dirty="0"/>
              <a:t> </a:t>
            </a:r>
            <a:r>
              <a:rPr lang="en-GB" sz="2800" dirty="0" err="1"/>
              <a:t>til</a:t>
            </a:r>
            <a:r>
              <a:rPr lang="en-GB" sz="2800" dirty="0"/>
              <a:t> 16 </a:t>
            </a:r>
            <a:r>
              <a:rPr lang="en-GB" sz="2800" dirty="0" err="1"/>
              <a:t>forskjellige</a:t>
            </a:r>
            <a:r>
              <a:rPr lang="en-GB" sz="2800" dirty="0"/>
              <a:t> </a:t>
            </a:r>
            <a:r>
              <a:rPr lang="en-GB" sz="2800" dirty="0" err="1"/>
              <a:t>språk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Et </a:t>
            </a:r>
            <a:r>
              <a:rPr lang="en-GB" sz="2800" dirty="0" err="1"/>
              <a:t>stort</a:t>
            </a:r>
            <a:r>
              <a:rPr lang="en-GB" sz="2800" dirty="0"/>
              <a:t>, </a:t>
            </a:r>
            <a:r>
              <a:rPr lang="en-GB" sz="2800" dirty="0" err="1"/>
              <a:t>aktivt</a:t>
            </a:r>
            <a:r>
              <a:rPr lang="en-GB" sz="2800" dirty="0"/>
              <a:t>, </a:t>
            </a:r>
            <a:r>
              <a:rPr lang="en-GB" sz="2800" dirty="0" err="1"/>
              <a:t>internasjonalt</a:t>
            </a:r>
            <a:r>
              <a:rPr lang="en-GB" sz="2800" dirty="0"/>
              <a:t> community</a:t>
            </a:r>
          </a:p>
        </p:txBody>
      </p:sp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FF894BDD-4E30-BA6F-D3A0-CEA68665842D}"/>
              </a:ext>
            </a:extLst>
          </p:cNvPr>
          <p:cNvGrpSpPr/>
          <p:nvPr/>
        </p:nvGrpSpPr>
        <p:grpSpPr>
          <a:xfrm>
            <a:off x="7430408" y="298721"/>
            <a:ext cx="4601378" cy="1948346"/>
            <a:chOff x="263062" y="254000"/>
            <a:chExt cx="5188855" cy="219709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633E96-F0AB-6FB9-B510-D7BD27679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00" t="42790" r="60840" b="30096"/>
            <a:stretch/>
          </p:blipFill>
          <p:spPr>
            <a:xfrm>
              <a:off x="263062" y="254000"/>
              <a:ext cx="5188855" cy="2197099"/>
            </a:xfrm>
            <a:prstGeom prst="rect">
              <a:avLst/>
            </a:prstGeom>
          </p:spPr>
        </p:pic>
        <p:sp>
          <p:nvSpPr>
            <p:cNvPr id="8200" name="Rectangle 8199">
              <a:extLst>
                <a:ext uri="{FF2B5EF4-FFF2-40B4-BE49-F238E27FC236}">
                  <a16:creationId xmlns:a16="http://schemas.microsoft.com/office/drawing/2014/main" id="{D8413322-D110-801B-B026-F118C827F266}"/>
                </a:ext>
              </a:extLst>
            </p:cNvPr>
            <p:cNvSpPr/>
            <p:nvPr/>
          </p:nvSpPr>
          <p:spPr>
            <a:xfrm>
              <a:off x="541267" y="2025910"/>
              <a:ext cx="1337042" cy="385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16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8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7EEFEF-D121-B825-3707-A04E5D5E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Vi ser </a:t>
            </a:r>
            <a:r>
              <a:rPr lang="en-US" sz="6000" dirty="0" err="1">
                <a:solidFill>
                  <a:srgbClr val="FFFFFF"/>
                </a:solidFill>
              </a:rPr>
              <a:t>etter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en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kunnskapsrik</a:t>
            </a:r>
            <a:r>
              <a:rPr lang="en-US" sz="6000" dirty="0">
                <a:solidFill>
                  <a:srgbClr val="FFFFFF"/>
                </a:solidFill>
              </a:rPr>
              <a:t> investor</a:t>
            </a:r>
            <a:endParaRPr lang="en-US" sz="6000" kern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AE7C-DD72-98BB-8BBB-BA4EB51C7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Økonomiske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midler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for å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kunne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effektivisere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kompetanse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vekst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modning</a:t>
            </a: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57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68EFD-D014-25E8-37AC-B1795FBA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820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voksende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marked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4B364-D280-179F-4926-FCA9D2999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4" y="2225525"/>
            <a:ext cx="5828261" cy="3292966"/>
          </a:xfrm>
          <a:prstGeom prst="rect">
            <a:avLst/>
          </a:prstGeom>
        </p:spPr>
      </p:pic>
      <p:pic>
        <p:nvPicPr>
          <p:cNvPr id="2050" name="Picture 2" descr="A chart featuring game industry revenues by segment. ">
            <a:extLst>
              <a:ext uri="{FF2B5EF4-FFF2-40B4-BE49-F238E27FC236}">
                <a16:creationId xmlns:a16="http://schemas.microsoft.com/office/drawing/2014/main" id="{BE62B2E3-3FA3-EE45-9C04-6E93E403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75" y="2232810"/>
            <a:ext cx="5828261" cy="32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03E57-CC9D-6311-7C5F-17CEF10D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08" y="643467"/>
            <a:ext cx="10713584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9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EC85C6EB-2F82-E23C-E7AD-E85235374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8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ACE73C4-772E-419C-B13B-D7AE891F9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D4EDA-B3BA-98EF-F5D7-50E24970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Våre spill og produksjoner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515388"/>
            <a:ext cx="8082632" cy="5893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iagram&#10;&#10;Description automatically generated">
            <a:extLst>
              <a:ext uri="{FF2B5EF4-FFF2-40B4-BE49-F238E27FC236}">
                <a16:creationId xmlns:a16="http://schemas.microsoft.com/office/drawing/2014/main" id="{0C1DE80C-FF65-AA0B-7469-3FA3DD519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2" b="23521"/>
          <a:stretch/>
        </p:blipFill>
        <p:spPr bwMode="auto">
          <a:xfrm>
            <a:off x="4812251" y="1433842"/>
            <a:ext cx="2865792" cy="37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CA544-74B0-B88B-E1FA-31740743F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" r="-1" b="-1"/>
          <a:stretch/>
        </p:blipFill>
        <p:spPr>
          <a:xfrm>
            <a:off x="692914" y="4305027"/>
            <a:ext cx="3177635" cy="1755648"/>
          </a:xfrm>
          <a:prstGeom prst="rect">
            <a:avLst/>
          </a:prstGeom>
        </p:spPr>
      </p:pic>
      <p:pic>
        <p:nvPicPr>
          <p:cNvPr id="6" name="Picture 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15A919D-AF13-A5F4-B536-7AE93BC1E4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4740"/>
          <a:stretch/>
        </p:blipFill>
        <p:spPr>
          <a:xfrm>
            <a:off x="692914" y="2218673"/>
            <a:ext cx="3177635" cy="1755648"/>
          </a:xfrm>
          <a:prstGeom prst="rect">
            <a:avLst/>
          </a:prstGeom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42167-15A4-1597-445E-9643405E0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-1"/>
          <a:stretch/>
        </p:blipFill>
        <p:spPr>
          <a:xfrm>
            <a:off x="692914" y="267462"/>
            <a:ext cx="3177636" cy="17556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1A23B0-BBA6-F883-3F61-22B5E4A38139}"/>
              </a:ext>
            </a:extLst>
          </p:cNvPr>
          <p:cNvSpPr/>
          <p:nvPr/>
        </p:nvSpPr>
        <p:spPr>
          <a:xfrm>
            <a:off x="4812251" y="5027342"/>
            <a:ext cx="2870484" cy="39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Lisensiert</a:t>
            </a:r>
            <a:r>
              <a:rPr lang="en-GB" dirty="0"/>
              <a:t> IP - </a:t>
            </a:r>
            <a:r>
              <a:rPr lang="en-GB" dirty="0" err="1"/>
              <a:t>Lanseres</a:t>
            </a:r>
            <a:r>
              <a:rPr lang="en-GB" dirty="0"/>
              <a:t>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E2FAB7-31FB-D1D4-744E-5DD90C4A8F43}"/>
              </a:ext>
            </a:extLst>
          </p:cNvPr>
          <p:cNvSpPr/>
          <p:nvPr/>
        </p:nvSpPr>
        <p:spPr>
          <a:xfrm>
            <a:off x="1413824" y="5788432"/>
            <a:ext cx="2913298" cy="429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Egen</a:t>
            </a:r>
            <a:r>
              <a:rPr lang="en-GB" dirty="0"/>
              <a:t> IP - </a:t>
            </a:r>
            <a:r>
              <a:rPr lang="en-GB" dirty="0" err="1"/>
              <a:t>Lanseres</a:t>
            </a:r>
            <a:r>
              <a:rPr lang="en-GB" dirty="0"/>
              <a:t> sent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654747-1C19-EB85-9634-D63972587C3B}"/>
              </a:ext>
            </a:extLst>
          </p:cNvPr>
          <p:cNvSpPr/>
          <p:nvPr/>
        </p:nvSpPr>
        <p:spPr>
          <a:xfrm>
            <a:off x="1923172" y="1644720"/>
            <a:ext cx="2338207" cy="401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Egen</a:t>
            </a:r>
            <a:r>
              <a:rPr lang="en-GB" dirty="0"/>
              <a:t> IP - </a:t>
            </a:r>
            <a:r>
              <a:rPr lang="en-GB" dirty="0" err="1"/>
              <a:t>Lansert</a:t>
            </a:r>
            <a:r>
              <a:rPr lang="en-GB" dirty="0"/>
              <a:t> 2016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92DCD-7795-0DB0-A659-ED9C30DE73BD}"/>
              </a:ext>
            </a:extLst>
          </p:cNvPr>
          <p:cNvSpPr/>
          <p:nvPr/>
        </p:nvSpPr>
        <p:spPr>
          <a:xfrm>
            <a:off x="1461328" y="3746592"/>
            <a:ext cx="2865793" cy="401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Lisensiert</a:t>
            </a:r>
            <a:r>
              <a:rPr lang="en-GB" dirty="0"/>
              <a:t> IP - </a:t>
            </a:r>
            <a:r>
              <a:rPr lang="en-GB" dirty="0" err="1"/>
              <a:t>Lansert</a:t>
            </a:r>
            <a:r>
              <a:rPr lang="en-GB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940480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1548</Words>
  <Application>Microsoft Office PowerPoint</Application>
  <PresentationFormat>Widescreen</PresentationFormat>
  <Paragraphs>177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Vi ser etter en kunnskapsrik investor</vt:lpstr>
      <vt:lpstr>Et voksende globalt marked</vt:lpstr>
      <vt:lpstr>PowerPoint Presentation</vt:lpstr>
      <vt:lpstr>PowerPoint Presentation</vt:lpstr>
      <vt:lpstr>Våre spill og produksjoner</vt:lpstr>
      <vt:lpstr>PowerPoint Presentation</vt:lpstr>
      <vt:lpstr>Markedsetterspørsel og konkurranse</vt:lpstr>
      <vt:lpstr>Målgrupper</vt:lpstr>
      <vt:lpstr>PowerPoint Presentation</vt:lpstr>
      <vt:lpstr>Inntekter, kostnader og prognose</vt:lpstr>
      <vt:lpstr>Kapitalbehov</vt:lpstr>
      <vt:lpstr>Risikofaktorer</vt:lpstr>
      <vt:lpstr>Exit strategi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Catharina Bøhler</dc:creator>
  <cp:lastModifiedBy>Catharina Bøhler</cp:lastModifiedBy>
  <cp:revision>11</cp:revision>
  <dcterms:created xsi:type="dcterms:W3CDTF">2022-12-05T10:19:44Z</dcterms:created>
  <dcterms:modified xsi:type="dcterms:W3CDTF">2022-12-06T08:50:31Z</dcterms:modified>
</cp:coreProperties>
</file>