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4"/>
  </p:notesMasterIdLst>
  <p:handoutMasterIdLst>
    <p:handoutMasterId r:id="rId15"/>
  </p:handoutMasterIdLst>
  <p:sldIdLst>
    <p:sldId id="272" r:id="rId5"/>
    <p:sldId id="275" r:id="rId6"/>
    <p:sldId id="274" r:id="rId7"/>
    <p:sldId id="277" r:id="rId8"/>
    <p:sldId id="278" r:id="rId9"/>
    <p:sldId id="280" r:id="rId10"/>
    <p:sldId id="279" r:id="rId11"/>
    <p:sldId id="276" r:id="rId12"/>
    <p:sldId id="281" r:id="rId13"/>
  </p:sldIdLst>
  <p:sldSz cx="12192000" cy="6858000"/>
  <p:notesSz cx="6858000" cy="9144000"/>
  <p:defaultTextStyle>
    <a:defPPr rtl="0"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 rtl="0">
            <a:defRPr b="1"/>
          </a:pPr>
          <a:r>
            <a:rPr lang="nb-NO" noProof="0" dirty="0"/>
            <a:t>2022</a:t>
          </a: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nb-NO" noProof="0" dirty="0"/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nb-NO" noProof="0" dirty="0"/>
        </a:p>
      </dgm:t>
    </dgm:pt>
    <dgm:pt modelId="{CCA67903-E57C-46B6-AFA0-09584D0DAAA4}">
      <dgm:prSet/>
      <dgm:spPr/>
      <dgm:t>
        <a:bodyPr rtlCol="0"/>
        <a:lstStyle/>
        <a:p>
          <a:pPr rtl="0"/>
          <a:r>
            <a:rPr lang="nb-NO" noProof="0" dirty="0"/>
            <a:t>Antall konsultasjoner</a:t>
          </a:r>
        </a:p>
        <a:p>
          <a:pPr rtl="0"/>
          <a:r>
            <a:rPr lang="nb-NO" noProof="0" dirty="0"/>
            <a:t>Totalt 1114 + 54 konsultasjoner  </a:t>
          </a:r>
        </a:p>
        <a:p>
          <a:pPr rtl="0"/>
          <a:r>
            <a:rPr lang="nb-NO" noProof="0" dirty="0"/>
            <a:t>+ dialoggrupper og undervisning</a:t>
          </a:r>
        </a:p>
      </dgm:t>
    </dgm:pt>
    <dgm:pt modelId="{D95E9F23-179C-45E6-9863-F2C54FEBA974}" type="parTrans" cxnId="{C4830F33-5BD9-43DC-9DF6-D1BD48753C1C}">
      <dgm:prSet/>
      <dgm:spPr/>
      <dgm:t>
        <a:bodyPr rtlCol="0"/>
        <a:lstStyle/>
        <a:p>
          <a:pPr rtl="0"/>
          <a:endParaRPr lang="nb-NO" noProof="0" dirty="0"/>
        </a:p>
      </dgm:t>
    </dgm:pt>
    <dgm:pt modelId="{BF26BFF8-7E5D-4D69-93D0-ED1437DEE752}" type="sibTrans" cxnId="{C4830F33-5BD9-43DC-9DF6-D1BD48753C1C}">
      <dgm:prSet/>
      <dgm:spPr/>
      <dgm:t>
        <a:bodyPr rtlCol="0"/>
        <a:lstStyle/>
        <a:p>
          <a:pPr rtl="0"/>
          <a:endParaRPr lang="nb-NO" noProof="0" dirty="0"/>
        </a:p>
      </dgm:t>
    </dgm:pt>
    <dgm:pt modelId="{75C6FF8B-112F-44D8-B641-A08B6DBB25D9}">
      <dgm:prSet/>
      <dgm:spPr/>
      <dgm:t>
        <a:bodyPr rtlCol="0"/>
        <a:lstStyle/>
        <a:p>
          <a:pPr rtl="0">
            <a:defRPr b="1"/>
          </a:pPr>
          <a:r>
            <a:rPr lang="nb-NO" noProof="0" dirty="0"/>
            <a:t>Kommuner </a:t>
          </a: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nb-NO" noProof="0" dirty="0"/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nb-NO" noProof="0" dirty="0"/>
        </a:p>
      </dgm:t>
    </dgm:pt>
    <dgm:pt modelId="{6C16D55C-96AF-479F-9313-42BE6F637450}">
      <dgm:prSet/>
      <dgm:spPr/>
      <dgm:t>
        <a:bodyPr rtlCol="0"/>
        <a:lstStyle/>
        <a:p>
          <a:pPr rtl="0"/>
          <a:r>
            <a:rPr lang="nb-NO" noProof="0" dirty="0"/>
            <a:t> 2022:</a:t>
          </a:r>
        </a:p>
        <a:p>
          <a:pPr rtl="0"/>
          <a:r>
            <a:rPr lang="nb-NO" noProof="0" dirty="0"/>
            <a:t>Hamar, Elverum, Løten, Ringsaker , Stange, Lillehammer, Gjøvik, Våler, Grue, Åsnes, Kongsvinger  ++ ( hele innlandet) i tillegg noe fra Viken</a:t>
          </a:r>
        </a:p>
      </dgm:t>
    </dgm:pt>
    <dgm:pt modelId="{5AAA404F-65AA-48CD-A64B-60D170B36AC6}" type="parTrans" cxnId="{4DA7524A-539E-42D7-BB92-41C46F29C70C}">
      <dgm:prSet/>
      <dgm:spPr/>
      <dgm:t>
        <a:bodyPr rtlCol="0"/>
        <a:lstStyle/>
        <a:p>
          <a:pPr rtl="0"/>
          <a:endParaRPr lang="nb-NO" noProof="0" dirty="0"/>
        </a:p>
      </dgm:t>
    </dgm:pt>
    <dgm:pt modelId="{C0F49D6F-32E0-4401-A07F-DFB6CC93AE3D}" type="sibTrans" cxnId="{4DA7524A-539E-42D7-BB92-41C46F29C70C}">
      <dgm:prSet/>
      <dgm:spPr/>
      <dgm:t>
        <a:bodyPr rtlCol="0"/>
        <a:lstStyle/>
        <a:p>
          <a:pPr rtl="0"/>
          <a:endParaRPr lang="nb-NO" noProof="0" dirty="0"/>
        </a:p>
      </dgm:t>
    </dgm:pt>
    <dgm:pt modelId="{9B905830-9EF8-4FD0-88BF-6DC2B938E938}">
      <dgm:prSet/>
      <dgm:spPr/>
      <dgm:t>
        <a:bodyPr rtlCol="0"/>
        <a:lstStyle/>
        <a:p>
          <a:pPr rtl="0">
            <a:defRPr b="1"/>
          </a:pPr>
          <a:r>
            <a:rPr lang="nb-NO" noProof="0" dirty="0"/>
            <a:t>2023</a:t>
          </a: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nb-NO" noProof="0" dirty="0"/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nb-NO" noProof="0" dirty="0"/>
        </a:p>
      </dgm:t>
    </dgm:pt>
    <dgm:pt modelId="{C997BD41-7B53-496D-BE02-0CBD125D077B}">
      <dgm:prSet/>
      <dgm:spPr/>
      <dgm:t>
        <a:bodyPr rtlCol="0"/>
        <a:lstStyle/>
        <a:p>
          <a:pPr rtl="0"/>
          <a:r>
            <a:rPr lang="nb-NO" noProof="0" dirty="0"/>
            <a:t>Antall konsultasjoner hittil  :</a:t>
          </a:r>
        </a:p>
        <a:p>
          <a:pPr rtl="0"/>
          <a:r>
            <a:rPr lang="nb-NO" noProof="0" dirty="0"/>
            <a:t> 158 +11</a:t>
          </a:r>
        </a:p>
        <a:p>
          <a:pPr rtl="0"/>
          <a:r>
            <a:rPr lang="nb-NO" noProof="0" dirty="0"/>
            <a:t>+ dialoggrupper og undervisning </a:t>
          </a:r>
        </a:p>
      </dgm:t>
    </dgm:pt>
    <dgm:pt modelId="{4EE92BB3-C849-4BCA-9891-BF30A957465B}" type="parTrans" cxnId="{470359A6-8511-4870-AF57-0C7B070CD5C5}">
      <dgm:prSet/>
      <dgm:spPr/>
      <dgm:t>
        <a:bodyPr rtlCol="0"/>
        <a:lstStyle/>
        <a:p>
          <a:pPr rtl="0"/>
          <a:endParaRPr lang="nb-NO" noProof="0" dirty="0"/>
        </a:p>
      </dgm:t>
    </dgm:pt>
    <dgm:pt modelId="{66766538-822B-4166-89A7-7B7950B23653}" type="sibTrans" cxnId="{470359A6-8511-4870-AF57-0C7B070CD5C5}">
      <dgm:prSet/>
      <dgm:spPr/>
      <dgm:t>
        <a:bodyPr rtlCol="0"/>
        <a:lstStyle/>
        <a:p>
          <a:pPr rtl="0"/>
          <a:endParaRPr lang="nb-NO" noProof="0" dirty="0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C4830F33-5BD9-43DC-9DF6-D1BD48753C1C}" srcId="{1540F11B-7FAC-42B1-B9E0-CFEF1401CD1C}" destId="{CCA67903-E57C-46B6-AFA0-09584D0DAAA4}" srcOrd="0" destOrd="0" parTransId="{D95E9F23-179C-45E6-9863-F2C54FEBA974}" sibTransId="{BF26BFF8-7E5D-4D69-93D0-ED1437DEE752}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4DA7524A-539E-42D7-BB92-41C46F29C70C}" srcId="{75C6FF8B-112F-44D8-B641-A08B6DBB25D9}" destId="{6C16D55C-96AF-479F-9313-42BE6F637450}" srcOrd="0" destOrd="0" parTransId="{5AAA404F-65AA-48CD-A64B-60D170B36AC6}" sibTransId="{C0F49D6F-32E0-4401-A07F-DFB6CC93AE3D}"/>
    <dgm:cxn modelId="{D329D06B-D964-408F-898B-0BD513717111}" type="presOf" srcId="{6C16D55C-96AF-479F-9313-42BE6F637450}" destId="{91659FDF-0BC1-474A-B09F-10E50FF7C308}" srcOrd="0" destOrd="0" presId="urn:microsoft.com/office/officeart/2017/3/layout/HorizontalPathTimeline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B2E93985-D058-4E24-93BD-9C4EE47692B1}" type="presOf" srcId="{CCA67903-E57C-46B6-AFA0-09584D0DAAA4}" destId="{E8127732-2EDD-4C1B-A870-5B4C59E3C832}" srcOrd="0" destOrd="0" presId="urn:microsoft.com/office/officeart/2017/3/layout/HorizontalPathTimeline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470359A6-8511-4870-AF57-0C7B070CD5C5}" srcId="{9B905830-9EF8-4FD0-88BF-6DC2B938E938}" destId="{C997BD41-7B53-496D-BE02-0CBD125D077B}" srcOrd="0" destOrd="0" parTransId="{4EE92BB3-C849-4BCA-9891-BF30A957465B}" sibTransId="{66766538-822B-4166-89A7-7B7950B23653}"/>
    <dgm:cxn modelId="{B4C80CB3-7F82-4DF2-B8E8-D8931E73B563}" type="presOf" srcId="{C997BD41-7B53-496D-BE02-0CBD125D077B}" destId="{4D98A3A5-20C3-4E9F-A44A-25FA359002E4}" srcOrd="0" destOrd="0" presId="urn:microsoft.com/office/officeart/2017/3/layout/HorizontalPathTimeline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257095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600" kern="1200" noProof="0" dirty="0"/>
            <a:t>2022</a:t>
          </a:r>
        </a:p>
      </dsp:txBody>
      <dsp:txXfrm>
        <a:off x="257095" y="2903572"/>
        <a:ext cx="2056764" cy="610993"/>
      </dsp:txXfrm>
    </dsp:sp>
    <dsp:sp modelId="{877224AC-0F40-4374-837F-1FADA95A4A1A}">
      <dsp:nvSpPr>
        <dsp:cNvPr id="0" name=""/>
        <dsp:cNvSpPr/>
      </dsp:nvSpPr>
      <dsp:spPr>
        <a:xfrm>
          <a:off x="0" y="2595372"/>
          <a:ext cx="5141912" cy="216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>
          <a:off x="154257" y="497615"/>
          <a:ext cx="2262441" cy="11785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Antall konsultasjoner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Totalt 1114 + 54 konsultasjoner  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+ dialoggrupper og undervisning</a:t>
          </a:r>
        </a:p>
      </dsp:txBody>
      <dsp:txXfrm>
        <a:off x="154257" y="497615"/>
        <a:ext cx="2262441" cy="1178562"/>
      </dsp:txXfrm>
    </dsp:sp>
    <dsp:sp modelId="{141B2EB2-D277-4762-8C08-1D0629CBFD31}">
      <dsp:nvSpPr>
        <dsp:cNvPr id="0" name=""/>
        <dsp:cNvSpPr/>
      </dsp:nvSpPr>
      <dsp:spPr>
        <a:xfrm>
          <a:off x="1285477" y="1676177"/>
          <a:ext cx="0" cy="919194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1542573" y="1892458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600" kern="1200" noProof="0" dirty="0"/>
            <a:t>Kommuner </a:t>
          </a:r>
        </a:p>
      </dsp:txBody>
      <dsp:txXfrm>
        <a:off x="1542573" y="1892458"/>
        <a:ext cx="2056764" cy="610993"/>
      </dsp:txXfrm>
    </dsp:sp>
    <dsp:sp modelId="{91659FDF-0BC1-474A-B09F-10E50FF7C308}">
      <dsp:nvSpPr>
        <dsp:cNvPr id="0" name=""/>
        <dsp:cNvSpPr/>
      </dsp:nvSpPr>
      <dsp:spPr>
        <a:xfrm>
          <a:off x="1439735" y="3730847"/>
          <a:ext cx="2262441" cy="1437846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 2022: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Hamar, Elverum, Løten, Ringsaker , Stange, Lillehammer, Gjøvik, Våler, Grue, Åsnes, Kongsvinger  ++ ( hele innlandet) i tillegg noe fra Viken</a:t>
          </a:r>
        </a:p>
      </dsp:txBody>
      <dsp:txXfrm>
        <a:off x="1439735" y="3730847"/>
        <a:ext cx="2262441" cy="1437846"/>
      </dsp:txXfrm>
    </dsp:sp>
    <dsp:sp modelId="{6AE6B695-3712-4C82-9B2C-F82BBD26B283}">
      <dsp:nvSpPr>
        <dsp:cNvPr id="0" name=""/>
        <dsp:cNvSpPr/>
      </dsp:nvSpPr>
      <dsp:spPr>
        <a:xfrm>
          <a:off x="2570956" y="2811652"/>
          <a:ext cx="0" cy="919194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217890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2503368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2828051" y="2903572"/>
          <a:ext cx="2056764" cy="61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600" kern="1200" noProof="0" dirty="0"/>
            <a:t>2023</a:t>
          </a:r>
        </a:p>
      </dsp:txBody>
      <dsp:txXfrm>
        <a:off x="2828051" y="2903572"/>
        <a:ext cx="2056764" cy="610993"/>
      </dsp:txXfrm>
    </dsp:sp>
    <dsp:sp modelId="{4D98A3A5-20C3-4E9F-A44A-25FA359002E4}">
      <dsp:nvSpPr>
        <dsp:cNvPr id="0" name=""/>
        <dsp:cNvSpPr/>
      </dsp:nvSpPr>
      <dsp:spPr>
        <a:xfrm>
          <a:off x="2725213" y="662614"/>
          <a:ext cx="2262441" cy="1013563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Antall konsultasjoner hittil  :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 158 +11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 dirty="0"/>
            <a:t>+ dialoggrupper og undervisning </a:t>
          </a:r>
        </a:p>
      </dsp:txBody>
      <dsp:txXfrm>
        <a:off x="2725213" y="662614"/>
        <a:ext cx="2262441" cy="1013563"/>
      </dsp:txXfrm>
    </dsp:sp>
    <dsp:sp modelId="{0B3FEEA6-1BBC-426E-8D10-755F2E816982}">
      <dsp:nvSpPr>
        <dsp:cNvPr id="0" name=""/>
        <dsp:cNvSpPr/>
      </dsp:nvSpPr>
      <dsp:spPr>
        <a:xfrm>
          <a:off x="3856434" y="1676177"/>
          <a:ext cx="0" cy="919194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3788846" y="2635924"/>
          <a:ext cx="135175" cy="135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Vannrett bane - tidslinje"/>
  <dgm:desc val="Brukes for å vise en liste over hendelser i kronologisk rekkefølge. Den rektangulære figuren inneholder beskrivelsen når datoen vises i nærheten av den sirkulære prikken langs tidslinjen. Det er den perfekte SmartArt for visning av store mengder tekst med et kort dato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210F66-319D-43DA-8F3F-C3801072D8BA}" type="datetime1">
              <a:rPr lang="nb-NO" smtClean="0"/>
              <a:t>28.02.2023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6C939-80A9-48EB-9BF9-9C89F3A8EED2}" type="datetime1">
              <a:rPr lang="nb-NO" smtClean="0"/>
              <a:pPr/>
              <a:t>28.02.2023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97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ktangel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ktangel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pe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Ellipse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Ellipse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D9B84F-0ED8-4BDD-A571-29C1A36F8C4D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66C18F-C241-4728-A152-204FC7C0531F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A3F0AC-2D25-4362-A242-DB94A17355BF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DC602B-7D31-4276-A97D-4B392CB00354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DC66AC5F-6C86-46AA-92F4-4AE4BC1FF008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nb-NO" noProof="0" dirty="0"/>
          </a:p>
        </p:txBody>
      </p:sp>
      <p:grpSp>
        <p:nvGrpSpPr>
          <p:cNvPr id="8" name="Gruppe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Ellipse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lipse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D5944B-7A92-4A24-8579-B8555CAED5A2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FF00D-1B16-4FBB-9C77-0E8122409349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31F66E-2A78-4375-B1DB-13E8F2ECC308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90488B-7445-47E1-9528-7186AC152BD7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Rediger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1E6CBA-FDA5-45CE-86B3-E1257D718E27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grpSp>
        <p:nvGrpSpPr>
          <p:cNvPr id="9" name="Gruppe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Ellipse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Ellipse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7028DF-62E9-41BA-895F-A165AA90CF9E}" type="datetime1">
              <a:rPr lang="nb-NO" noProof="0" smtClean="0"/>
              <a:t>28.02.2023</a:t>
            </a:fld>
            <a:endParaRPr lang="nb-NO" noProof="0" dirty="0"/>
          </a:p>
        </p:txBody>
      </p:sp>
      <p:grpSp>
        <p:nvGrpSpPr>
          <p:cNvPr id="8" name="Gruppe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Ellipse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lipse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rtl="0"/>
            <a:fld id="{540D8148-A756-4FBD-ADE4-E6EF38AB6BCE}" type="datetime1">
              <a:rPr lang="nb-NO" noProof="0" smtClean="0"/>
              <a:t>28.02.2023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nb-NO" noProof="0" dirty="0"/>
          </a:p>
        </p:txBody>
      </p:sp>
      <p:grpSp>
        <p:nvGrpSpPr>
          <p:cNvPr id="7" name="Gruppe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Ellipse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Ellipse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ktangel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pic>
        <p:nvPicPr>
          <p:cNvPr id="5" name="Bilde 4" descr="Et nærbilde av en blomst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ktangel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Kvinnehelse innlandet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/>
          <a:p>
            <a:pPr rtl="0"/>
            <a:r>
              <a:rPr lang="nb-NO" dirty="0">
                <a:solidFill>
                  <a:srgbClr val="FFFFFF"/>
                </a:solidFill>
              </a:rPr>
              <a:t>Når Amathea Innlandet legges ned 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81A923-08A7-4372-B19F-4212B971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har </a:t>
            </a:r>
            <a:r>
              <a:rPr lang="nb-NO" dirty="0" err="1"/>
              <a:t>amathea</a:t>
            </a:r>
            <a:r>
              <a:rPr lang="nb-NO" dirty="0"/>
              <a:t> innlandet bidratt med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FFBFB9-5870-43B5-B57C-1923BC02E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Valgsamtaler </a:t>
            </a:r>
          </a:p>
          <a:p>
            <a:r>
              <a:rPr lang="nb-NO" dirty="0"/>
              <a:t>Etter abort samtaler </a:t>
            </a:r>
          </a:p>
          <a:p>
            <a:r>
              <a:rPr lang="nb-NO" dirty="0"/>
              <a:t>Prevensjonsveiledning </a:t>
            </a:r>
          </a:p>
          <a:p>
            <a:r>
              <a:rPr lang="nb-NO" dirty="0"/>
              <a:t>Administrering av prevensjon </a:t>
            </a:r>
          </a:p>
          <a:p>
            <a:r>
              <a:rPr lang="nb-NO" dirty="0"/>
              <a:t>Dialoggrupper og undervisning innen seksuell og reproduktiv helse </a:t>
            </a:r>
          </a:p>
          <a:p>
            <a:r>
              <a:rPr lang="nb-NO" dirty="0"/>
              <a:t>Minoritetshelse </a:t>
            </a:r>
          </a:p>
          <a:p>
            <a:r>
              <a:rPr lang="nb-NO" dirty="0"/>
              <a:t>Foreldreveiledning </a:t>
            </a:r>
          </a:p>
          <a:p>
            <a:r>
              <a:rPr lang="nb-NO" dirty="0"/>
              <a:t>Veiledning Av annet helsepersonell </a:t>
            </a:r>
          </a:p>
          <a:p>
            <a:r>
              <a:rPr lang="nb-NO" dirty="0"/>
              <a:t>Samarbeidsavtale med sykehuset innlandet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445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ktangel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nb-NO" sz="3200" dirty="0">
                <a:solidFill>
                  <a:srgbClr val="FFFFFF"/>
                </a:solidFill>
              </a:rPr>
              <a:t>AMATHEA INNLANDET</a:t>
            </a:r>
            <a:br>
              <a:rPr lang="nb-NO" sz="3200" dirty="0">
                <a:solidFill>
                  <a:srgbClr val="FFFFFF"/>
                </a:solidFill>
              </a:rPr>
            </a:br>
            <a:r>
              <a:rPr lang="nb-NO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Plassholder for innhold 2" descr="Plassholder for SmartArt-tidslinjegrafikk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854166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2064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365B18-8DDC-41D0-A9E5-0531F1BA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Bevare hva og hvorfor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6BCF98-0945-48B8-81FE-512C2E7D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/>
          </a:p>
          <a:p>
            <a:r>
              <a:rPr lang="nb-NO" dirty="0"/>
              <a:t>Videreføre tilbudet  for å Bevare kvinnehelse og med det også </a:t>
            </a:r>
          </a:p>
          <a:p>
            <a:pPr marL="0" indent="0">
              <a:buNone/>
            </a:pPr>
            <a:r>
              <a:rPr lang="nb-NO" dirty="0"/>
              <a:t>-familiehelse</a:t>
            </a:r>
          </a:p>
          <a:p>
            <a:pPr marL="0" indent="0">
              <a:buNone/>
            </a:pPr>
            <a:r>
              <a:rPr lang="nb-NO" dirty="0"/>
              <a:t>-familieplanlegging</a:t>
            </a:r>
          </a:p>
          <a:p>
            <a:pPr marL="0" indent="0">
              <a:buNone/>
            </a:pPr>
            <a:r>
              <a:rPr lang="nb-NO" dirty="0"/>
              <a:t>-familieøkonomi-redusere barnefattigdom</a:t>
            </a:r>
          </a:p>
          <a:p>
            <a:pPr marL="0" indent="0">
              <a:buNone/>
            </a:pPr>
            <a:r>
              <a:rPr lang="nb-NO" dirty="0"/>
              <a:t>-mulighet til å bidra i samfunnet</a:t>
            </a:r>
          </a:p>
          <a:p>
            <a:pPr marL="0" indent="0">
              <a:buNone/>
            </a:pPr>
            <a:r>
              <a:rPr lang="nb-NO" dirty="0"/>
              <a:t>-bedre integrering av flyktningkvinner/jenter</a:t>
            </a:r>
          </a:p>
          <a:p>
            <a:pPr marL="0" indent="0">
              <a:buNone/>
            </a:pPr>
            <a:r>
              <a:rPr lang="nb-NO" dirty="0"/>
              <a:t>-ivareta dialoggrupper og undervisning i Asylmottak og opplæringssenter</a:t>
            </a:r>
          </a:p>
          <a:p>
            <a:pPr marL="0" indent="0">
              <a:buNone/>
            </a:pPr>
            <a:r>
              <a:rPr lang="nb-NO" dirty="0"/>
              <a:t>-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830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982A0D-2CB1-437C-823E-ED79A12A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HVordan</a:t>
            </a:r>
            <a:br>
              <a:rPr lang="nb-NO" dirty="0"/>
            </a:br>
            <a:r>
              <a:rPr lang="nb-NO" dirty="0"/>
              <a:t> 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06B81E-8983-49F4-8F6E-4E9D08CD8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Videreføre som et kommunalt/interkommunalt tilbud, men da under annet navn en Amathea</a:t>
            </a:r>
          </a:p>
          <a:p>
            <a:r>
              <a:rPr lang="nb-NO" dirty="0"/>
              <a:t>Ansette Veileder og sykepleier Bente Nymoen og Jordmor Marthe Tofte for å drive kontoret/interkommunalt kvinnehelsesenter </a:t>
            </a:r>
          </a:p>
          <a:p>
            <a:r>
              <a:rPr lang="nb-NO" dirty="0"/>
              <a:t>De kommuner som ønsker at kvinner, menn og par i sin kommune skal kunne benytte tilbudet må bidra med årlig sum , og inngå en avtale på 3-5 år for å sikre forutsigbarhet.</a:t>
            </a:r>
          </a:p>
          <a:p>
            <a:r>
              <a:rPr lang="nb-NO" dirty="0"/>
              <a:t>Fortsette å drifte i samme lokalet da dette nå er kjent for mange og er egnet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7867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3B9DBD-2EA9-4139-9A5D-256BC2FF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KAN VI UTVIDE MED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D0550E-2057-4685-90EC-65C1EAFB6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Støttesamtaler til gravide  i sårbar situasjon</a:t>
            </a:r>
          </a:p>
          <a:p>
            <a:r>
              <a:rPr lang="nb-NO" dirty="0"/>
              <a:t>FFK , –enslige gravide, minoritetskvinner, flere..</a:t>
            </a:r>
          </a:p>
          <a:p>
            <a:r>
              <a:rPr lang="nb-NO" dirty="0"/>
              <a:t>Foreldreveiledning /ICDP</a:t>
            </a:r>
          </a:p>
          <a:p>
            <a:r>
              <a:rPr lang="nb-NO" dirty="0"/>
              <a:t>Trygge rammer for kvinner som ønsker prevensjon </a:t>
            </a:r>
          </a:p>
          <a:p>
            <a:r>
              <a:rPr lang="nb-NO" dirty="0"/>
              <a:t>Bedre samarbeid med rusomsorgen </a:t>
            </a:r>
          </a:p>
          <a:p>
            <a:r>
              <a:rPr lang="nb-NO" dirty="0"/>
              <a:t>Veiledning/</a:t>
            </a:r>
            <a:r>
              <a:rPr lang="nb-NO" dirty="0" err="1"/>
              <a:t>debrief</a:t>
            </a:r>
            <a:r>
              <a:rPr lang="nb-NO" dirty="0"/>
              <a:t> annet helsepersonell </a:t>
            </a:r>
          </a:p>
          <a:p>
            <a:r>
              <a:rPr lang="nb-NO" dirty="0"/>
              <a:t>Undervisning helsepersonell/andre hjelpere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57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418285-8BBA-4183-B128-BF3E366D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Konsekvens av å ikke ha et tilbud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76900E-C891-4F7F-92B9-B4C88EF28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Færre kvinner får samtaletilbud før og etter abort </a:t>
            </a:r>
          </a:p>
          <a:p>
            <a:pPr marL="0" indent="0">
              <a:buNone/>
            </a:pPr>
            <a:r>
              <a:rPr lang="nb-NO" dirty="0"/>
              <a:t>Færre fra sårbare situasjoner vil nås med tanke på prevensjon</a:t>
            </a:r>
          </a:p>
          <a:p>
            <a:pPr marL="0" indent="0">
              <a:buNone/>
            </a:pPr>
            <a:r>
              <a:rPr lang="nb-NO" dirty="0"/>
              <a:t>Kan øke køer hos fastlege og DPS</a:t>
            </a:r>
          </a:p>
          <a:p>
            <a:pPr marL="0" indent="0">
              <a:buNone/>
            </a:pPr>
            <a:r>
              <a:rPr lang="nb-NO" dirty="0"/>
              <a:t>Nye private aktører </a:t>
            </a:r>
          </a:p>
          <a:p>
            <a:pPr marL="0" indent="0">
              <a:buNone/>
            </a:pPr>
            <a:r>
              <a:rPr lang="nb-NO" dirty="0"/>
              <a:t>-uten samme spisskompetanse </a:t>
            </a:r>
          </a:p>
          <a:p>
            <a:pPr marL="0" indent="0">
              <a:buNone/>
            </a:pPr>
            <a:r>
              <a:rPr lang="nb-NO" dirty="0"/>
              <a:t>-ikke kvalitetssikret på samme måte</a:t>
            </a:r>
          </a:p>
          <a:p>
            <a:pPr>
              <a:buFontTx/>
              <a:buChar char="-"/>
            </a:pPr>
            <a:r>
              <a:rPr lang="nb-NO" dirty="0"/>
              <a:t>Egen agenda , som et mål om at kvinnen skal velge det hjelper mener er riktig istedenfor å følge loven om at kvinnen selv ta et reelt </a:t>
            </a:r>
            <a:r>
              <a:rPr lang="nb-NO" dirty="0" err="1"/>
              <a:t>egetvalg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46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E6D8BA-7FEC-4259-B057-47BA1357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bUdsjett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33305D-EEE8-42A0-BFD1-A3E66A2EF7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/>
              <a:t>Husleie Wedels gate 4 :  225 000 ,-</a:t>
            </a:r>
          </a:p>
          <a:p>
            <a:pPr marL="0" indent="0">
              <a:buNone/>
            </a:pPr>
            <a:r>
              <a:rPr lang="nb-NO" dirty="0"/>
              <a:t>Lønn </a:t>
            </a:r>
          </a:p>
          <a:p>
            <a:pPr marL="0" indent="0">
              <a:buNone/>
            </a:pPr>
            <a:r>
              <a:rPr lang="nb-NO" dirty="0"/>
              <a:t>Veileder/sykepleier:      620 000,- +</a:t>
            </a:r>
          </a:p>
          <a:p>
            <a:pPr marL="0" indent="0">
              <a:buNone/>
            </a:pPr>
            <a:r>
              <a:rPr lang="nb-NO" sz="1200" dirty="0"/>
              <a:t>FORSIKRINGER, PENSJON ETC</a:t>
            </a:r>
          </a:p>
          <a:p>
            <a:pPr marL="0" indent="0">
              <a:buNone/>
            </a:pPr>
            <a:r>
              <a:rPr lang="nb-NO" dirty="0"/>
              <a:t>Jordmor 50 % :                 350 000,- </a:t>
            </a:r>
          </a:p>
          <a:p>
            <a:pPr marL="0" indent="0">
              <a:buNone/>
            </a:pPr>
            <a:r>
              <a:rPr lang="nb-NO" dirty="0"/>
              <a:t>+</a:t>
            </a:r>
            <a:r>
              <a:rPr lang="nb-NO" sz="1200" dirty="0"/>
              <a:t>FORSIKRING,PENSJON ETC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Renhold :                              27 000</a:t>
            </a:r>
          </a:p>
          <a:p>
            <a:pPr marL="0" indent="0">
              <a:buNone/>
            </a:pPr>
            <a:r>
              <a:rPr lang="nb-NO" dirty="0"/>
              <a:t>Strøm :                                  65 0000 </a:t>
            </a:r>
          </a:p>
          <a:p>
            <a:pPr marL="0" indent="0">
              <a:buNone/>
            </a:pPr>
            <a:r>
              <a:rPr lang="nb-NO" dirty="0"/>
              <a:t>Innkjøp kontorutstyr:        100 000</a:t>
            </a:r>
          </a:p>
          <a:p>
            <a:pPr marL="0" indent="0">
              <a:buNone/>
            </a:pPr>
            <a:r>
              <a:rPr lang="nb-NO" dirty="0"/>
              <a:t>Innkjøp prevensjon og</a:t>
            </a:r>
          </a:p>
          <a:p>
            <a:pPr marL="0" indent="0">
              <a:buNone/>
            </a:pPr>
            <a:r>
              <a:rPr lang="nb-NO" dirty="0"/>
              <a:t> tilhørende utstyr               120 000    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Totalt :   </a:t>
            </a:r>
            <a:r>
              <a:rPr lang="nb-NO" dirty="0" err="1"/>
              <a:t>ca</a:t>
            </a:r>
            <a:r>
              <a:rPr lang="nb-NO" dirty="0"/>
              <a:t>                        1 507 000= 1 510 000                                            + forsikring/pensjon </a:t>
            </a:r>
            <a:r>
              <a:rPr lang="nb-NO" dirty="0" err="1"/>
              <a:t>etc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485610-DA90-46AE-946E-E1D1CC8985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«Innlandet kvinnehelse  «</a:t>
            </a:r>
          </a:p>
          <a:p>
            <a:r>
              <a:rPr lang="nb-NO" dirty="0" err="1"/>
              <a:t>Katti</a:t>
            </a:r>
            <a:r>
              <a:rPr lang="nb-NO" dirty="0"/>
              <a:t> senteret ?»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017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E2FE91-7068-4259-AC8B-E922B065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Katti</a:t>
            </a:r>
            <a:r>
              <a:rPr lang="nb-NO" dirty="0"/>
              <a:t> anker møller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BD2BA49-F298-4A49-B6C8-F1DCD5BC68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1626" y="1676401"/>
            <a:ext cx="3248634" cy="4495800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299FE5-EDA0-40F9-A3A7-3666E1F8C1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/>
              <a:t>«I Frogner menighet i Kristiania, hvor </a:t>
            </a:r>
            <a:r>
              <a:rPr lang="nb-NO" sz="1600" dirty="0" err="1"/>
              <a:t>livsbetingelserne</a:t>
            </a:r>
            <a:r>
              <a:rPr lang="nb-NO" sz="1600" dirty="0"/>
              <a:t> er gode, fødes 15 barn pr. 1000 </a:t>
            </a:r>
            <a:r>
              <a:rPr lang="nb-NO" sz="1600" dirty="0" err="1"/>
              <a:t>indbygger</a:t>
            </a:r>
            <a:r>
              <a:rPr lang="nb-NO" sz="1600" dirty="0"/>
              <a:t>, i de østlige </a:t>
            </a:r>
            <a:r>
              <a:rPr lang="nb-NO" sz="1600" dirty="0" err="1"/>
              <a:t>bydele</a:t>
            </a:r>
            <a:r>
              <a:rPr lang="nb-NO" sz="1600" dirty="0"/>
              <a:t> 32. Der er vel ingen som tror at dette skyldes en mindre </a:t>
            </a:r>
            <a:r>
              <a:rPr lang="nb-NO" sz="1600" dirty="0" err="1"/>
              <a:t>frugtbarhetsevne</a:t>
            </a:r>
            <a:r>
              <a:rPr lang="nb-NO" sz="1600" dirty="0"/>
              <a:t> hos de velstillede; men de </a:t>
            </a:r>
            <a:r>
              <a:rPr lang="nb-NO" sz="1600" dirty="0" err="1"/>
              <a:t>kjender</a:t>
            </a:r>
            <a:r>
              <a:rPr lang="nb-NO" sz="1600" dirty="0"/>
              <a:t> utveier til at hindre </a:t>
            </a:r>
            <a:r>
              <a:rPr lang="nb-NO" sz="1600" dirty="0" err="1"/>
              <a:t>konception</a:t>
            </a:r>
            <a:r>
              <a:rPr lang="nb-NO" sz="1600" dirty="0"/>
              <a:t> og får ikke flere barn end de ønsker.»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«Vi elsker moderskapet, vi vil dets vel, men i </a:t>
            </a:r>
            <a:r>
              <a:rPr lang="nb-NO" sz="1600" dirty="0" err="1"/>
              <a:t>fuld</a:t>
            </a:r>
            <a:r>
              <a:rPr lang="nb-NO" sz="1600" dirty="0"/>
              <a:t> frivillighet og under </a:t>
            </a:r>
            <a:r>
              <a:rPr lang="nb-NO" sz="1600" dirty="0" err="1"/>
              <a:t>vort</a:t>
            </a:r>
            <a:r>
              <a:rPr lang="nb-NO" sz="1600" dirty="0"/>
              <a:t> eget ansvar.»</a:t>
            </a:r>
          </a:p>
        </p:txBody>
      </p:sp>
    </p:spTree>
    <p:extLst>
      <p:ext uri="{BB962C8B-B14F-4D97-AF65-F5344CB8AC3E}">
        <p14:creationId xmlns:p14="http://schemas.microsoft.com/office/powerpoint/2010/main" val="3480584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165_TF89879641.potx" id="{17011136-2C5B-49B1-9A2B-1B5BD7AC6AC1}" vid="{F8E7B0D7-4955-4EAB-8A7F-CD9E54C4774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674FF-673D-40E4-90DC-427647F6395A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Treutforming</Template>
  <TotalTime>0</TotalTime>
  <Words>514</Words>
  <Application>Microsoft Office PowerPoint</Application>
  <PresentationFormat>Widescreen</PresentationFormat>
  <Paragraphs>88</Paragraphs>
  <Slides>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Tretype</vt:lpstr>
      <vt:lpstr>Kvinnehelse innlandet</vt:lpstr>
      <vt:lpstr>Hva har amathea innlandet bidratt med ?</vt:lpstr>
      <vt:lpstr>AMATHEA INNLANDET  </vt:lpstr>
      <vt:lpstr>Bevare hva og hvorfor </vt:lpstr>
      <vt:lpstr>HVordan   </vt:lpstr>
      <vt:lpstr>HVA KAN VI UTVIDE MED </vt:lpstr>
      <vt:lpstr>Konsekvens av å ikke ha et tilbud</vt:lpstr>
      <vt:lpstr>bUdsjett </vt:lpstr>
      <vt:lpstr>Katti anker møller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2023-02-27T07:37:28Z</dcterms:created>
  <dcterms:modified xsi:type="dcterms:W3CDTF">2023-02-28T13:11:02Z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