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5"/>
  </p:notesMasterIdLst>
  <p:sldIdLst>
    <p:sldId id="256" r:id="rId2"/>
    <p:sldId id="257" r:id="rId3"/>
    <p:sldId id="266" r:id="rId4"/>
    <p:sldId id="261" r:id="rId5"/>
    <p:sldId id="267" r:id="rId6"/>
    <p:sldId id="258" r:id="rId7"/>
    <p:sldId id="259" r:id="rId8"/>
    <p:sldId id="264" r:id="rId9"/>
    <p:sldId id="260" r:id="rId10"/>
    <p:sldId id="265" r:id="rId11"/>
    <p:sldId id="270" r:id="rId12"/>
    <p:sldId id="268" r:id="rId13"/>
    <p:sldId id="269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70076" autoAdjust="0"/>
  </p:normalViewPr>
  <p:slideViewPr>
    <p:cSldViewPr snapToGrid="0">
      <p:cViewPr varScale="1">
        <p:scale>
          <a:sx n="60" d="100"/>
          <a:sy n="60" d="100"/>
        </p:scale>
        <p:origin x="154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jæret, Fredrik" userId="957391df-9b45-4722-b588-fcffefc47c7b" providerId="ADAL" clId="{0B66D708-FB27-432E-B703-9425A211AC40}"/>
    <pc:docChg chg="custSel addSld delSld modSld">
      <pc:chgData name="Skjæret, Fredrik" userId="957391df-9b45-4722-b588-fcffefc47c7b" providerId="ADAL" clId="{0B66D708-FB27-432E-B703-9425A211AC40}" dt="2023-11-28T09:08:46.847" v="709" actId="20577"/>
      <pc:docMkLst>
        <pc:docMk/>
      </pc:docMkLst>
      <pc:sldChg chg="modSp mod">
        <pc:chgData name="Skjæret, Fredrik" userId="957391df-9b45-4722-b588-fcffefc47c7b" providerId="ADAL" clId="{0B66D708-FB27-432E-B703-9425A211AC40}" dt="2023-11-28T08:06:06.469" v="433" actId="20577"/>
        <pc:sldMkLst>
          <pc:docMk/>
          <pc:sldMk cId="3171972524" sldId="257"/>
        </pc:sldMkLst>
        <pc:spChg chg="mod">
          <ac:chgData name="Skjæret, Fredrik" userId="957391df-9b45-4722-b588-fcffefc47c7b" providerId="ADAL" clId="{0B66D708-FB27-432E-B703-9425A211AC40}" dt="2023-11-28T08:06:06.469" v="433" actId="20577"/>
          <ac:spMkLst>
            <pc:docMk/>
            <pc:sldMk cId="3171972524" sldId="257"/>
            <ac:spMk id="3" creationId="{E00AA86C-377A-D305-D880-7CC8D087B8E3}"/>
          </ac:spMkLst>
        </pc:spChg>
      </pc:sldChg>
      <pc:sldChg chg="modSp mod">
        <pc:chgData name="Skjæret, Fredrik" userId="957391df-9b45-4722-b588-fcffefc47c7b" providerId="ADAL" clId="{0B66D708-FB27-432E-B703-9425A211AC40}" dt="2023-11-28T08:08:34.184" v="678" actId="20577"/>
        <pc:sldMkLst>
          <pc:docMk/>
          <pc:sldMk cId="3728326257" sldId="258"/>
        </pc:sldMkLst>
        <pc:spChg chg="mod">
          <ac:chgData name="Skjæret, Fredrik" userId="957391df-9b45-4722-b588-fcffefc47c7b" providerId="ADAL" clId="{0B66D708-FB27-432E-B703-9425A211AC40}" dt="2023-11-28T08:08:34.184" v="678" actId="20577"/>
          <ac:spMkLst>
            <pc:docMk/>
            <pc:sldMk cId="3728326257" sldId="258"/>
            <ac:spMk id="3" creationId="{59244387-D883-A07F-925E-629250AEAA5A}"/>
          </ac:spMkLst>
        </pc:spChg>
      </pc:sldChg>
      <pc:sldChg chg="modSp mod">
        <pc:chgData name="Skjæret, Fredrik" userId="957391df-9b45-4722-b588-fcffefc47c7b" providerId="ADAL" clId="{0B66D708-FB27-432E-B703-9425A211AC40}" dt="2023-11-24T13:33:25.818" v="7" actId="27636"/>
        <pc:sldMkLst>
          <pc:docMk/>
          <pc:sldMk cId="784990645" sldId="259"/>
        </pc:sldMkLst>
        <pc:spChg chg="mod">
          <ac:chgData name="Skjæret, Fredrik" userId="957391df-9b45-4722-b588-fcffefc47c7b" providerId="ADAL" clId="{0B66D708-FB27-432E-B703-9425A211AC40}" dt="2023-11-24T13:33:25.818" v="7" actId="27636"/>
          <ac:spMkLst>
            <pc:docMk/>
            <pc:sldMk cId="784990645" sldId="259"/>
            <ac:spMk id="3" creationId="{53B2DCF4-381B-8FAD-44AC-4E5015E4A3DE}"/>
          </ac:spMkLst>
        </pc:spChg>
      </pc:sldChg>
      <pc:sldChg chg="modSp mod">
        <pc:chgData name="Skjæret, Fredrik" userId="957391df-9b45-4722-b588-fcffefc47c7b" providerId="ADAL" clId="{0B66D708-FB27-432E-B703-9425A211AC40}" dt="2023-11-28T08:07:33.093" v="533" actId="20577"/>
        <pc:sldMkLst>
          <pc:docMk/>
          <pc:sldMk cId="2165985319" sldId="261"/>
        </pc:sldMkLst>
        <pc:spChg chg="mod">
          <ac:chgData name="Skjæret, Fredrik" userId="957391df-9b45-4722-b588-fcffefc47c7b" providerId="ADAL" clId="{0B66D708-FB27-432E-B703-9425A211AC40}" dt="2023-11-28T08:07:33.093" v="533" actId="20577"/>
          <ac:spMkLst>
            <pc:docMk/>
            <pc:sldMk cId="2165985319" sldId="261"/>
            <ac:spMk id="3" creationId="{B98EFFCC-BC76-2E70-1C90-594569D6440A}"/>
          </ac:spMkLst>
        </pc:spChg>
      </pc:sldChg>
      <pc:sldChg chg="modSp del mod">
        <pc:chgData name="Skjæret, Fredrik" userId="957391df-9b45-4722-b588-fcffefc47c7b" providerId="ADAL" clId="{0B66D708-FB27-432E-B703-9425A211AC40}" dt="2023-11-24T13:33:06.885" v="3" actId="2696"/>
        <pc:sldMkLst>
          <pc:docMk/>
          <pc:sldMk cId="4123458701" sldId="262"/>
        </pc:sldMkLst>
        <pc:spChg chg="mod">
          <ac:chgData name="Skjæret, Fredrik" userId="957391df-9b45-4722-b588-fcffefc47c7b" providerId="ADAL" clId="{0B66D708-FB27-432E-B703-9425A211AC40}" dt="2023-11-24T13:32:47.057" v="0" actId="21"/>
          <ac:spMkLst>
            <pc:docMk/>
            <pc:sldMk cId="4123458701" sldId="262"/>
            <ac:spMk id="3" creationId="{01CDB428-5011-2413-D082-D8349821C2A1}"/>
          </ac:spMkLst>
        </pc:spChg>
      </pc:sldChg>
      <pc:sldChg chg="modSp del mod">
        <pc:chgData name="Skjæret, Fredrik" userId="957391df-9b45-4722-b588-fcffefc47c7b" providerId="ADAL" clId="{0B66D708-FB27-432E-B703-9425A211AC40}" dt="2023-11-24T13:33:34.296" v="8" actId="2696"/>
        <pc:sldMkLst>
          <pc:docMk/>
          <pc:sldMk cId="2833364489" sldId="263"/>
        </pc:sldMkLst>
        <pc:spChg chg="mod">
          <ac:chgData name="Skjæret, Fredrik" userId="957391df-9b45-4722-b588-fcffefc47c7b" providerId="ADAL" clId="{0B66D708-FB27-432E-B703-9425A211AC40}" dt="2023-11-24T13:33:18.228" v="4" actId="21"/>
          <ac:spMkLst>
            <pc:docMk/>
            <pc:sldMk cId="2833364489" sldId="263"/>
            <ac:spMk id="3" creationId="{D8A14AF3-8B2C-5C28-18B8-AC756F57BC83}"/>
          </ac:spMkLst>
        </pc:spChg>
      </pc:sldChg>
      <pc:sldChg chg="modSp mod">
        <pc:chgData name="Skjæret, Fredrik" userId="957391df-9b45-4722-b588-fcffefc47c7b" providerId="ADAL" clId="{0B66D708-FB27-432E-B703-9425A211AC40}" dt="2023-11-24T13:34:17.165" v="19" actId="20577"/>
        <pc:sldMkLst>
          <pc:docMk/>
          <pc:sldMk cId="3933722064" sldId="264"/>
        </pc:sldMkLst>
        <pc:spChg chg="mod">
          <ac:chgData name="Skjæret, Fredrik" userId="957391df-9b45-4722-b588-fcffefc47c7b" providerId="ADAL" clId="{0B66D708-FB27-432E-B703-9425A211AC40}" dt="2023-11-24T13:34:17.165" v="19" actId="20577"/>
          <ac:spMkLst>
            <pc:docMk/>
            <pc:sldMk cId="3933722064" sldId="264"/>
            <ac:spMk id="3" creationId="{6694F5EE-C092-E447-70B4-8C522E35A968}"/>
          </ac:spMkLst>
        </pc:spChg>
      </pc:sldChg>
      <pc:sldChg chg="modSp mod">
        <pc:chgData name="Skjæret, Fredrik" userId="957391df-9b45-4722-b588-fcffefc47c7b" providerId="ADAL" clId="{0B66D708-FB27-432E-B703-9425A211AC40}" dt="2023-11-28T08:06:38.867" v="435" actId="5793"/>
        <pc:sldMkLst>
          <pc:docMk/>
          <pc:sldMk cId="2263922459" sldId="266"/>
        </pc:sldMkLst>
        <pc:spChg chg="mod">
          <ac:chgData name="Skjæret, Fredrik" userId="957391df-9b45-4722-b588-fcffefc47c7b" providerId="ADAL" clId="{0B66D708-FB27-432E-B703-9425A211AC40}" dt="2023-11-28T08:06:38.867" v="435" actId="5793"/>
          <ac:spMkLst>
            <pc:docMk/>
            <pc:sldMk cId="2263922459" sldId="266"/>
            <ac:spMk id="3" creationId="{517D4736-19BE-186A-D258-2AC86D1ECCA1}"/>
          </ac:spMkLst>
        </pc:spChg>
      </pc:sldChg>
      <pc:sldChg chg="modSp mod">
        <pc:chgData name="Skjæret, Fredrik" userId="957391df-9b45-4722-b588-fcffefc47c7b" providerId="ADAL" clId="{0B66D708-FB27-432E-B703-9425A211AC40}" dt="2023-11-24T13:42:02.751" v="382" actId="6549"/>
        <pc:sldMkLst>
          <pc:docMk/>
          <pc:sldMk cId="99537059" sldId="269"/>
        </pc:sldMkLst>
        <pc:spChg chg="mod">
          <ac:chgData name="Skjæret, Fredrik" userId="957391df-9b45-4722-b588-fcffefc47c7b" providerId="ADAL" clId="{0B66D708-FB27-432E-B703-9425A211AC40}" dt="2023-11-24T13:41:47.565" v="380" actId="20577"/>
          <ac:spMkLst>
            <pc:docMk/>
            <pc:sldMk cId="99537059" sldId="269"/>
            <ac:spMk id="2" creationId="{BE615F85-EA4E-5BBD-3C2A-781E42D1BEA3}"/>
          </ac:spMkLst>
        </pc:spChg>
        <pc:spChg chg="mod">
          <ac:chgData name="Skjæret, Fredrik" userId="957391df-9b45-4722-b588-fcffefc47c7b" providerId="ADAL" clId="{0B66D708-FB27-432E-B703-9425A211AC40}" dt="2023-11-24T13:42:02.751" v="382" actId="6549"/>
          <ac:spMkLst>
            <pc:docMk/>
            <pc:sldMk cId="99537059" sldId="269"/>
            <ac:spMk id="3" creationId="{C7C7804E-154E-F13C-7FCA-ADFA87C8D79C}"/>
          </ac:spMkLst>
        </pc:spChg>
      </pc:sldChg>
      <pc:sldChg chg="modSp new mod modClrScheme chgLayout modNotesTx">
        <pc:chgData name="Skjæret, Fredrik" userId="957391df-9b45-4722-b588-fcffefc47c7b" providerId="ADAL" clId="{0B66D708-FB27-432E-B703-9425A211AC40}" dt="2023-11-28T09:08:46.847" v="709" actId="20577"/>
        <pc:sldMkLst>
          <pc:docMk/>
          <pc:sldMk cId="1886714553" sldId="270"/>
        </pc:sldMkLst>
        <pc:spChg chg="mod ord">
          <ac:chgData name="Skjæret, Fredrik" userId="957391df-9b45-4722-b588-fcffefc47c7b" providerId="ADAL" clId="{0B66D708-FB27-432E-B703-9425A211AC40}" dt="2023-11-24T13:37:40.704" v="125" actId="700"/>
          <ac:spMkLst>
            <pc:docMk/>
            <pc:sldMk cId="1886714553" sldId="270"/>
            <ac:spMk id="2" creationId="{62B73BB5-5579-63C9-A3C1-3E511BE7DDDA}"/>
          </ac:spMkLst>
        </pc:spChg>
        <pc:spChg chg="mod ord">
          <ac:chgData name="Skjæret, Fredrik" userId="957391df-9b45-4722-b588-fcffefc47c7b" providerId="ADAL" clId="{0B66D708-FB27-432E-B703-9425A211AC40}" dt="2023-11-28T09:08:46.847" v="709" actId="20577"/>
          <ac:spMkLst>
            <pc:docMk/>
            <pc:sldMk cId="1886714553" sldId="270"/>
            <ac:spMk id="3" creationId="{5275B19C-B9DE-50ED-1DE1-5B208D07D93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68C08-5B7B-411C-B57D-FEE22FFCB70C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86938-3A87-48A2-A895-A68E061142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417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Prosjektet har bidratt ved utarbeidelse av flere ulike FoU-søknader som involverer næringsliv på ulike måter:</a:t>
            </a: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nb-NO" sz="1800" b="1" dirty="0">
                <a:solidFill>
                  <a:srgbClr val="1F376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Innvilgede prosjekter:</a:t>
            </a:r>
            <a:endParaRPr lang="nb-NO" sz="1800" b="1" dirty="0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Redusert klimautslipp gjennom endret jordarbeiding, samarbeid med </a:t>
            </a:r>
            <a:r>
              <a:rPr lang="nb-NO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Ruralis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Finansiert av Forskningsmidlene for jordbruk og matindustri (Landbruksdirektoratet)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Borealsheep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(sau på skogsbeite), samarbeid med NIBIO, lokale beitelag, NLR, </a:t>
            </a:r>
            <a:r>
              <a:rPr lang="nb-NO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NoFence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NSG og utvalgte allmenninger. Finansiert av Forskningsrådet.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n-NO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Stepping</a:t>
            </a:r>
            <a:r>
              <a:rPr lang="nn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nn-NO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stones</a:t>
            </a:r>
            <a:r>
              <a:rPr lang="nn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Europe – forprosjekt for framtidig EU-søknad. 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Finansiert av interne HINN-midler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Innlandsfjøs-prosjektet. Finansiert av Innlandet fylke og Innovasjon Norge Innlandet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InnHøst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høsting, tørking og prosessering av jordskokkblader. Samarbeid med Institutt for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bioteknologipå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Hamar. Finansiert av Innlandet fylke.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Prosjektet «Utvikling av ny regional gjødselvare» i samarbeid med Ringsaker kommune. Finansiert av Fylkeskommunen, </a:t>
            </a:r>
            <a:r>
              <a:rPr lang="nb-NO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Oplandske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bioenergi, Hias, Glør og Hedmark landbruksselskap.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forbindelse med universitetssøknaden har det vært jobbet målrettet med å øke antall ansatte med førstekompetanse per student og med å øke forskningsproduksjonen per ansatt med førstekompetanse. Bemanningssituasjonen, og muligheten for økt forskningsaktivitet, er derfor langt bedre når en ser fram mot og forbi 2024.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86938-3A87-48A2-A895-A68E0611429A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3211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3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7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8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7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3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7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2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2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2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6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10363200" cy="11875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559171"/>
            <a:ext cx="10363200" cy="3382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F07CD3FD-BE54-4400-942B-C6C15AA73DFD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99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EF53C3-80ED-9841-DC88-B52CE70C4B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5000"/>
          <a:stretch/>
        </p:blipFill>
        <p:spPr>
          <a:xfrm>
            <a:off x="-39445" y="0"/>
            <a:ext cx="12191979" cy="6857990"/>
          </a:xfrm>
          <a:prstGeom prst="rect">
            <a:avLst/>
          </a:prstGeom>
          <a:noFill/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B2131E73-86F6-FC2B-2F14-D984A181B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8" y="1921108"/>
            <a:ext cx="7263184" cy="3809999"/>
          </a:xfrm>
        </p:spPr>
        <p:txBody>
          <a:bodyPr anchor="b">
            <a:normAutofit fontScale="90000"/>
          </a:bodyPr>
          <a:lstStyle/>
          <a:p>
            <a:r>
              <a:rPr lang="nb-NO" dirty="0">
                <a:solidFill>
                  <a:srgbClr val="FFFFFF"/>
                </a:solidFill>
              </a:rPr>
              <a:t>Hamarregionen IPR</a:t>
            </a:r>
            <a:br>
              <a:rPr lang="nb-NO" dirty="0">
                <a:solidFill>
                  <a:srgbClr val="FFFFFF"/>
                </a:solidFill>
              </a:rPr>
            </a:br>
            <a:br>
              <a:rPr lang="nb-NO" dirty="0">
                <a:solidFill>
                  <a:srgbClr val="FFFFFF"/>
                </a:solidFill>
              </a:rPr>
            </a:br>
            <a:r>
              <a:rPr lang="nb-NO" dirty="0">
                <a:solidFill>
                  <a:srgbClr val="FFFFFF"/>
                </a:solidFill>
              </a:rPr>
              <a:t>Jeg har jobbet med dette fra 2007</a:t>
            </a:r>
            <a:br>
              <a:rPr lang="nb-NO" dirty="0">
                <a:solidFill>
                  <a:srgbClr val="FFFFFF"/>
                </a:solidFill>
              </a:rPr>
            </a:br>
            <a:r>
              <a:rPr lang="nb-NO" dirty="0">
                <a:solidFill>
                  <a:srgbClr val="FFFFFF"/>
                </a:solidFill>
              </a:rPr>
              <a:t>Jeg er alene i administrasjonen, men er samlokalisert med Hamarregionen Utvikling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9CB6B9B-E419-FDDD-2747-63F641B48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81037" y="667618"/>
            <a:ext cx="4761571" cy="1253490"/>
          </a:xfrm>
        </p:spPr>
        <p:txBody>
          <a:bodyPr anchor="t">
            <a:normAutofit/>
          </a:bodyPr>
          <a:lstStyle/>
          <a:p>
            <a:pPr algn="r"/>
            <a:r>
              <a:rPr lang="nb-NO" sz="2400" dirty="0">
                <a:solidFill>
                  <a:srgbClr val="FFFFFF"/>
                </a:solidFill>
              </a:rPr>
              <a:t>Fredrik Skjæret</a:t>
            </a:r>
          </a:p>
          <a:p>
            <a:pPr algn="r"/>
            <a:r>
              <a:rPr lang="nb-NO" dirty="0">
                <a:solidFill>
                  <a:srgbClr val="FFFFFF"/>
                </a:solidFill>
              </a:rPr>
              <a:t>Daglig leder</a:t>
            </a: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E36EB3A5-E8FB-48A5-BB59-1E449A9F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628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7.11.2023</a:t>
            </a:r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4B21C378-352D-4BF8-BD65-16270960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24476" y="6356350"/>
            <a:ext cx="4761571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Hamarregionen.net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28B954E5-2A8D-44FA-ABD2-4DE4CE1E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7995" y="6356350"/>
            <a:ext cx="723014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pic>
        <p:nvPicPr>
          <p:cNvPr id="6" name="Bilde 5" descr="Et bilde som inneholder Font, tekst, Grafikk, hvit&#10;&#10;Automatisk generert beskrivelse">
            <a:extLst>
              <a:ext uri="{FF2B5EF4-FFF2-40B4-BE49-F238E27FC236}">
                <a16:creationId xmlns:a16="http://schemas.microsoft.com/office/drawing/2014/main" id="{A4AEEC1F-A56C-0615-7873-261AE5C4C2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350" y="6059805"/>
            <a:ext cx="2025650" cy="887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378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C79428-6D51-7CAA-8C4F-5827B407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Satsningsområder</a:t>
            </a:r>
            <a:br>
              <a:rPr lang="nb-NO" b="1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5B3F89-B2D2-83F4-C79A-571B7B537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Områder hvor det er politisk enighet om at vi skal arbeide i fellesskap for å nå disse målene</a:t>
            </a:r>
          </a:p>
          <a:p>
            <a:pPr marL="0" indent="0">
              <a:buNone/>
            </a:pPr>
            <a:r>
              <a:rPr lang="nb-NO" dirty="0"/>
              <a:t>- </a:t>
            </a:r>
            <a:r>
              <a:rPr lang="nb-NO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Kompetanse og næringsutvikling</a:t>
            </a:r>
          </a:p>
          <a:p>
            <a:pPr marL="0" indent="0">
              <a:buNone/>
            </a:pPr>
            <a:r>
              <a:rPr lang="nb-NO" sz="2000" dirty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b-NO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Profilering og markedsføring</a:t>
            </a:r>
          </a:p>
          <a:p>
            <a:pPr marL="0" indent="0">
              <a:buNone/>
            </a:pPr>
            <a:r>
              <a:rPr lang="nb-NO" sz="2000" dirty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b-NO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Regionrådet som diskusjonsarena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7266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B73BB5-5579-63C9-A3C1-3E511BE7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Prosjekter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275B19C-B9DE-50ED-1DE1-5B208D07D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For å nå målene jobbes det med å få frem utviklingsprosjekter som understøtter hovedmålsettingen.</a:t>
            </a:r>
          </a:p>
          <a:p>
            <a:r>
              <a:rPr lang="nb-NO" dirty="0"/>
              <a:t>Eli fra HRU skal gå igjennom flere prosjekter etter pausen</a:t>
            </a:r>
          </a:p>
          <a:p>
            <a:r>
              <a:rPr lang="nb-NO" dirty="0"/>
              <a:t>Ut over de prosjektene Eli skal snakke om vil jeg trekke frem:</a:t>
            </a:r>
          </a:p>
          <a:p>
            <a:pPr lvl="1"/>
            <a:r>
              <a:rPr lang="nb-NO" dirty="0"/>
              <a:t>Julekveld hos Prøysen</a:t>
            </a:r>
          </a:p>
          <a:p>
            <a:pPr lvl="1"/>
            <a:r>
              <a:rPr lang="nb-NO" dirty="0"/>
              <a:t>Aksjon Mjøsa</a:t>
            </a:r>
          </a:p>
          <a:p>
            <a:pPr lvl="1"/>
            <a:r>
              <a:rPr lang="nb-NO" dirty="0" err="1"/>
              <a:t>Mjøscharter</a:t>
            </a:r>
            <a:endParaRPr lang="nb-NO" dirty="0"/>
          </a:p>
          <a:p>
            <a:pPr lvl="1"/>
            <a:r>
              <a:rPr lang="nb-NO" dirty="0"/>
              <a:t>Innovasjonsprosjekt på </a:t>
            </a:r>
            <a:r>
              <a:rPr lang="nb-NO" dirty="0" err="1"/>
              <a:t>Blæstad</a:t>
            </a:r>
            <a:r>
              <a:rPr lang="nb-NO" dirty="0"/>
              <a:t> </a:t>
            </a:r>
          </a:p>
          <a:p>
            <a:pPr lvl="1"/>
            <a:r>
              <a:rPr lang="nb-NO" dirty="0"/>
              <a:t>Felles Internasjonal Rådgiver</a:t>
            </a:r>
          </a:p>
        </p:txBody>
      </p:sp>
    </p:spTree>
    <p:extLst>
      <p:ext uri="{BB962C8B-B14F-4D97-AF65-F5344CB8AC3E}">
        <p14:creationId xmlns:p14="http://schemas.microsoft.com/office/powerpoint/2010/main" val="1886714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E221BF-D63C-3B4C-ABE2-BD3396214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har vekst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2046E6-0A9F-41A3-9CBF-8B0746AB1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 2007 hadde regionen ca. 86 550 innbyggere</a:t>
            </a:r>
          </a:p>
          <a:p>
            <a:r>
              <a:rPr lang="nb-NO" dirty="0"/>
              <a:t>I 2023 har vi 97 300 innbyggere</a:t>
            </a:r>
          </a:p>
          <a:p>
            <a:r>
              <a:rPr lang="nb-NO" dirty="0"/>
              <a:t>Vi har hatt en vekst på 10 750 innbyggere</a:t>
            </a:r>
          </a:p>
        </p:txBody>
      </p:sp>
    </p:spTree>
    <p:extLst>
      <p:ext uri="{BB962C8B-B14F-4D97-AF65-F5344CB8AC3E}">
        <p14:creationId xmlns:p14="http://schemas.microsoft.com/office/powerpoint/2010/main" val="1915338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615F85-EA4E-5BBD-3C2A-781E42D1B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Sysselsettingsvekst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C7804E-154E-F13C-7FCA-ADFA87C8D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nb-N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2016 hadde vi 44 850 arbeidsplasser</a:t>
            </a:r>
            <a:endParaRPr lang="nb-N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nb-N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2022 har vi 48 600 arbeidsplasser. Dette er en vekst på 3750</a:t>
            </a:r>
            <a:endParaRPr lang="nb-N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53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C76825-BE64-1A19-E604-BA2DCC3CA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0AA86C-377A-D305-D880-7CC8D087B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AU - Leder og nestleder, samt primær Kommunedirektør</a:t>
            </a:r>
          </a:p>
          <a:p>
            <a:r>
              <a:rPr lang="nb-NO" dirty="0"/>
              <a:t>Daglig leder legger frem saker og forslag til innstilling  </a:t>
            </a:r>
          </a:p>
          <a:p>
            <a:r>
              <a:rPr lang="nb-NO" dirty="0"/>
              <a:t>Primær kommunedirektør – bidrar til videre opplysning av saker og forankring med de andre kommunedirektørene</a:t>
            </a:r>
          </a:p>
        </p:txBody>
      </p:sp>
    </p:spTree>
    <p:extLst>
      <p:ext uri="{BB962C8B-B14F-4D97-AF65-F5344CB8AC3E}">
        <p14:creationId xmlns:p14="http://schemas.microsoft.com/office/powerpoint/2010/main" val="317197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1B244E-1C8C-E0AD-9A5B-C0085FC1D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7D4736-19BE-186A-D258-2AC86D1EC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Styre - Ordførere og Kommunedirektører, 4 ordinære møter i året, vedtak om disp. av midler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392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06AFBD-132A-AB59-1EA4-A6051B48A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98EFFCC-BC76-2E70-1C90-594569D64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Representantskap med 4 ordinære møter i året – Politiske møter med aktuelle regionale temaer. Består av Ordførere, varaordførere og opposisjonsleder. </a:t>
            </a:r>
          </a:p>
          <a:p>
            <a:r>
              <a:rPr lang="nb-NO" dirty="0"/>
              <a:t>Eiet av Kommunene med samarbeidsavtale – Partnerskapsavtale med fylkeskommunen</a:t>
            </a:r>
          </a:p>
          <a:p>
            <a:pPr lvl="1"/>
            <a:r>
              <a:rPr lang="nb-NO" dirty="0"/>
              <a:t>Kan se ut til at fylkeskommunen ønsker å bli medlem, men dette er fortsatt ikke helt avklart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598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39E6FD-FCD2-1582-A8AF-2AD5454B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7A19FE2-43B5-C13E-C52D-182EAB773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Felles møte for Formannskapene 2 ganger i året – Større temaer som for eksempel Høgskole, Sykehus, Politi, Statsforvalter, NTP og Skole- og tilbudsstruktur for VGO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0317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1B8E9D-940F-DC96-956E-E2C338AA8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Økonomi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244387-D883-A07F-925E-629250AEA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Kommunene legger inn 11 kroner pr innbygger (Drøyt 1 mill.)</a:t>
            </a:r>
          </a:p>
          <a:p>
            <a:r>
              <a:rPr lang="nb-NO" dirty="0"/>
              <a:t>Fylkeskommunen bidrar gjennompartnerskapsavtalen med 2,5 </a:t>
            </a:r>
            <a:r>
              <a:rPr lang="nb-NO" dirty="0" err="1"/>
              <a:t>mill</a:t>
            </a:r>
            <a:r>
              <a:rPr lang="nb-NO" dirty="0"/>
              <a:t> årlig. (2 </a:t>
            </a:r>
            <a:r>
              <a:rPr lang="nb-NO" dirty="0" err="1"/>
              <a:t>mill</a:t>
            </a:r>
            <a:r>
              <a:rPr lang="nb-NO" dirty="0"/>
              <a:t> fra 2024)</a:t>
            </a:r>
          </a:p>
          <a:p>
            <a:pPr lvl="1"/>
            <a:r>
              <a:rPr lang="nb-NO" dirty="0"/>
              <a:t>Her kom det noen rykter i går kveld om at ny politisk ledelse i Fylkeskommunen vil reversere varslede kutt, og heller komme med en liten økning</a:t>
            </a:r>
          </a:p>
        </p:txBody>
      </p:sp>
    </p:spTree>
    <p:extLst>
      <p:ext uri="{BB962C8B-B14F-4D97-AF65-F5344CB8AC3E}">
        <p14:creationId xmlns:p14="http://schemas.microsoft.com/office/powerpoint/2010/main" val="3728326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76A1F1-BAF5-D5CA-8CAD-8117A4034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Retningslinjer for disponering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B2DCF4-381B-8FAD-44AC-4E5015E4A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5000"/>
              </a:lnSpc>
              <a:buFont typeface="+mj-lt"/>
              <a:buAutoNum type="arabicPeriod"/>
            </a:pPr>
            <a:r>
              <a:rPr lang="nb-NO" sz="1800" dirty="0" err="1">
                <a:solidFill>
                  <a:srgbClr val="25364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Hipr</a:t>
            </a:r>
            <a:r>
              <a:rPr lang="nb-NO" sz="1800" dirty="0">
                <a:solidFill>
                  <a:srgbClr val="25364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sine partnerskapsmidler skal brukes som støtte til utviklingstiltak og prosjekter i Hamarregionen.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5000"/>
              </a:lnSpc>
              <a:buFont typeface="+mj-lt"/>
              <a:buAutoNum type="arabicPeriod"/>
            </a:pPr>
            <a:r>
              <a:rPr lang="nb-NO" sz="1800" dirty="0">
                <a:solidFill>
                  <a:srgbClr val="25364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Midlene skal ikke brukes til ordinær drift, eller finansiering av tiltak som bare enkeltbedrifter har nytte av.</a:t>
            </a:r>
          </a:p>
          <a:p>
            <a:pPr marL="342900" lvl="0" indent="-342900">
              <a:lnSpc>
                <a:spcPct val="105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Tildeling av midler skal i utgangspunktet baseres på den til enhver tid vedtatt Strategi- og handlingsplan for </a:t>
            </a:r>
            <a:r>
              <a:rPr lang="nb-NO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Hipr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og Partnerskapsavtalen mellom Innlandet fylkeskommune og kommunene.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5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Tildelingen skal i utgangspunktet komme hele regionen til gode, enten direkte eller indirekte.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5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Det gis ikke midler til arrangementer. </a:t>
            </a:r>
          </a:p>
          <a:p>
            <a:pPr marL="342900" lvl="0" indent="-342900">
              <a:lnSpc>
                <a:spcPct val="105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Daglig leder i </a:t>
            </a:r>
            <a:r>
              <a:rPr lang="nb-NO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Hipr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er kontaktperson, og saksbehandler søknad om tildeling av partnerskapsmidlene.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5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Tildelte partnerskapsmidler skal utbetales etter rapportering til administrasjonen. Deler av bevilgningen kan utbetales for å iverksette prosjektet. 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5000"/>
              </a:lnSpc>
              <a:buFont typeface="+mj-lt"/>
              <a:buAutoNum type="arabicPeriod"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5000"/>
              </a:lnSpc>
              <a:buFont typeface="+mj-lt"/>
              <a:buAutoNum type="arabicPeriod"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4990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283F5D-0A1C-1237-111B-083125A21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Retningslinjer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94F5EE-C092-E447-70B4-8C522E35A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5000"/>
              </a:lnSpc>
              <a:buNone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8.	Det er styret for </a:t>
            </a:r>
            <a:r>
              <a:rPr lang="nb-NO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Hipr</a:t>
            </a: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som vedtar bruk av partnerskapsmidlene.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5000"/>
              </a:lnSpc>
              <a:spcAft>
                <a:spcPts val="800"/>
              </a:spcAft>
              <a:buNone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9.	Mottakere skal dokumentere bruken av partnerskapsmidlene ved rapportering som viser 	måloppnåelse og status for prosjektet til styret for </a:t>
            </a:r>
            <a:r>
              <a:rPr lang="nb-NO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Hipr</a:t>
            </a: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Ved avslutning av prosjekter som 	har mottatt støtte skal det utarbeides sluttrapport som skal godkjennes av 	administrasjonen. Ubrukte tildelte midler skal tilbakeføres </a:t>
            </a:r>
            <a:r>
              <a:rPr lang="nb-NO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Hipr</a:t>
            </a: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33722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E71A1D-A2F4-D42D-6F2C-6DB93B998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Hovedmålsetting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20FC31-284B-4A2E-7FF6-F4226DA49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559170"/>
            <a:ext cx="10363200" cy="3895417"/>
          </a:xfrm>
        </p:spPr>
        <p:txBody>
          <a:bodyPr>
            <a:normAutofit/>
          </a:bodyPr>
          <a:lstStyle/>
          <a:p>
            <a:r>
              <a:rPr lang="nb-NO" dirty="0"/>
              <a:t>Økt befolkningsvekst</a:t>
            </a:r>
          </a:p>
          <a:p>
            <a:r>
              <a:rPr lang="nb-NO" dirty="0"/>
              <a:t>Økt sysselsetting</a:t>
            </a:r>
          </a:p>
          <a:p>
            <a:endParaRPr lang="nb-NO" dirty="0"/>
          </a:p>
          <a:p>
            <a:r>
              <a:rPr lang="nb-NO" dirty="0"/>
              <a:t>Dette er knyttet opp mot kommuneøkonomi og ønsket om å få utbytte av arbeidet i Regionrådet.</a:t>
            </a:r>
          </a:p>
          <a:p>
            <a:endParaRPr lang="nb-NO" dirty="0"/>
          </a:p>
          <a:p>
            <a:endParaRPr lang="nb-NO" dirty="0"/>
          </a:p>
          <a:p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7656851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LightSeedRightStep">
      <a:dk1>
        <a:srgbClr val="000000"/>
      </a:dk1>
      <a:lt1>
        <a:srgbClr val="FFFFFF"/>
      </a:lt1>
      <a:dk2>
        <a:srgbClr val="243141"/>
      </a:dk2>
      <a:lt2>
        <a:srgbClr val="E2E3E8"/>
      </a:lt2>
      <a:accent1>
        <a:srgbClr val="AAA180"/>
      </a:accent1>
      <a:accent2>
        <a:srgbClr val="9CA671"/>
      </a:accent2>
      <a:accent3>
        <a:srgbClr val="8FA880"/>
      </a:accent3>
      <a:accent4>
        <a:srgbClr val="76AD78"/>
      </a:accent4>
      <a:accent5>
        <a:srgbClr val="81AB94"/>
      </a:accent5>
      <a:accent6>
        <a:srgbClr val="74AAA2"/>
      </a:accent6>
      <a:hlink>
        <a:srgbClr val="6978AE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6285</TotalTime>
  <Words>748</Words>
  <Application>Microsoft Office PowerPoint</Application>
  <PresentationFormat>Widescreen</PresentationFormat>
  <Paragraphs>74</Paragraphs>
  <Slides>13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Grandview Display</vt:lpstr>
      <vt:lpstr>Symbol</vt:lpstr>
      <vt:lpstr>Times New Roman</vt:lpstr>
      <vt:lpstr>DashVTI</vt:lpstr>
      <vt:lpstr>Hamarregionen IPR  Jeg har jobbet med dette fra 2007 Jeg er alene i administrasjonen, men er samlokalisert med Hamarregionen Utvikling</vt:lpstr>
      <vt:lpstr>Organisering</vt:lpstr>
      <vt:lpstr>Organisering</vt:lpstr>
      <vt:lpstr>Organisering</vt:lpstr>
      <vt:lpstr>Organisering</vt:lpstr>
      <vt:lpstr>Økonomi</vt:lpstr>
      <vt:lpstr>Retningslinjer for disponering</vt:lpstr>
      <vt:lpstr>Retningslinjer</vt:lpstr>
      <vt:lpstr>Hovedmålsetting</vt:lpstr>
      <vt:lpstr>Satsningsområder </vt:lpstr>
      <vt:lpstr>Prosjekter</vt:lpstr>
      <vt:lpstr>Vi har vekst</vt:lpstr>
      <vt:lpstr>Sysselsettingsvekst</vt:lpstr>
    </vt:vector>
  </TitlesOfParts>
  <Company>Innlandet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Hamarregionen IPR</dc:title>
  <dc:creator>Skjæret, Fredrik</dc:creator>
  <cp:lastModifiedBy>Skjæret, Fredrik</cp:lastModifiedBy>
  <cp:revision>2</cp:revision>
  <dcterms:created xsi:type="dcterms:W3CDTF">2023-10-23T07:19:23Z</dcterms:created>
  <dcterms:modified xsi:type="dcterms:W3CDTF">2023-11-28T09:08:52Z</dcterms:modified>
</cp:coreProperties>
</file>