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</p:sldMasterIdLst>
  <p:notesMasterIdLst>
    <p:notesMasterId r:id="rId24"/>
  </p:notesMasterIdLst>
  <p:sldIdLst>
    <p:sldId id="269" r:id="rId6"/>
    <p:sldId id="257" r:id="rId7"/>
    <p:sldId id="260" r:id="rId8"/>
    <p:sldId id="2147199817" r:id="rId9"/>
    <p:sldId id="2147199845" r:id="rId10"/>
    <p:sldId id="262" r:id="rId11"/>
    <p:sldId id="2147199842" r:id="rId12"/>
    <p:sldId id="2147199843" r:id="rId13"/>
    <p:sldId id="2147199850" r:id="rId14"/>
    <p:sldId id="2147199849" r:id="rId15"/>
    <p:sldId id="261" r:id="rId16"/>
    <p:sldId id="2147199844" r:id="rId17"/>
    <p:sldId id="521" r:id="rId18"/>
    <p:sldId id="259" r:id="rId19"/>
    <p:sldId id="264" r:id="rId20"/>
    <p:sldId id="265" r:id="rId21"/>
    <p:sldId id="2147199851" r:id="rId22"/>
    <p:sldId id="2147199836" r:id="rId23"/>
  </p:sldIdLst>
  <p:sldSz cx="18288000" cy="10287000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old" panose="02000000000000000000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A11E9-085F-48C8-BABD-731CEC72AC78}" v="6" dt="2024-04-16T07:18:5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94660"/>
  </p:normalViewPr>
  <p:slideViewPr>
    <p:cSldViewPr snapToGrid="0">
      <p:cViewPr varScale="1">
        <p:scale>
          <a:sx n="54" d="100"/>
          <a:sy n="54" d="100"/>
        </p:scale>
        <p:origin x="76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50269-0584-4B0A-A0D7-9478240C8A00}" type="datetimeFigureOut">
              <a:rPr lang="nb-NO" smtClean="0"/>
              <a:t>18.04.2024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B619F-660A-4969-A608-B945F6C58E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9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Innkomne løsningsforslag (tilbud) viser til en vesentlig økt kostnad grunnet at økt sikkerhet ikke gjør det mulig å komme med brukte busser.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33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BBBF3-3F70-629A-868B-8D840ACBE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89D910F-3238-A3C5-4035-F3F0A16B9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91615D8-31C9-C774-D0B3-B7DA6C8E7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Innkomne løsningsforslag (tilbud) viser til en vesentlig økt kostnad grunnet at økt sikkerhet ikke gjør det mulig å komme med brukte busser.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E5A4F0D-A7E7-9C51-56E6-7899CB868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07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Erik Lagethon er prosjektansvarlig og leder av styringsgruppa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052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069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257300" y="2838202"/>
            <a:ext cx="15773400" cy="5346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00093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517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257300" y="2838202"/>
            <a:ext cx="15773400" cy="5346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0358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7301" y="2838202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7586663" y="283820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8575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01388" y="2810493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26673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9349275" y="2838203"/>
            <a:ext cx="7681425" cy="533638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 err="1"/>
              <a:t>redje</a:t>
            </a:r>
            <a:r>
              <a:rPr lang="nb-NO"/>
              <a:t>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7299" y="2838203"/>
            <a:ext cx="7681427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07815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6397" y="1146245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478" y="5634904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79" y="6289315"/>
            <a:ext cx="4339937" cy="168354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3053" y="1191059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3053" y="5634470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73053" y="6309879"/>
            <a:ext cx="4341018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939273" y="1184347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39273" y="5634469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9710" y="6296025"/>
            <a:ext cx="4341020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78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89153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4140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103" y="1969781"/>
            <a:ext cx="6391794" cy="5328605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8386"/>
            <a:ext cx="5172075" cy="29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33006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2550"/>
            <a:ext cx="15773400" cy="534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Rektange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29020"/>
            <a:ext cx="18288000" cy="1371834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9028799"/>
            <a:ext cx="3014663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800" y="3771900"/>
            <a:ext cx="15773400" cy="1581150"/>
          </a:xfrm>
        </p:spPr>
        <p:txBody>
          <a:bodyPr>
            <a:normAutofit/>
          </a:bodyPr>
          <a:lstStyle/>
          <a:p>
            <a:r>
              <a:rPr lang="nb-NO" sz="9600"/>
              <a:t>Info til IPR april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318247" y="5753100"/>
            <a:ext cx="15773400" cy="1876425"/>
          </a:xfrm>
        </p:spPr>
        <p:txBody>
          <a:bodyPr>
            <a:normAutofit/>
          </a:bodyPr>
          <a:lstStyle/>
          <a:p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38489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0FFF-3EE0-B3BF-FDF0-66E0C0F9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E1F485-C81B-A88C-E9F8-43546079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>
                <a:latin typeface="Roboto"/>
                <a:ea typeface="Roboto"/>
                <a:cs typeface="Arial"/>
              </a:rPr>
              <a:t>Halvårsrapport mobbeombudet i Innlandet høst 2023</a:t>
            </a:r>
            <a:endParaRPr lang="nb-NO" sz="44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8C57A92-DA0A-41CD-103C-A8B54768B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322931"/>
            <a:ext cx="16286205" cy="6462404"/>
          </a:xfrm>
        </p:spPr>
        <p:txBody>
          <a:bodyPr vert="horz" lIns="137160" tIns="68580" rIns="137160" bIns="68580" rtlCol="0" anchor="t">
            <a:noAutofit/>
          </a:bodyPr>
          <a:lstStyle/>
          <a:p>
            <a:r>
              <a:rPr lang="nb-NO" sz="3600" dirty="0">
                <a:latin typeface="Arial" panose="020B0604020202020204" pitchFamily="34" charset="0"/>
              </a:rPr>
              <a:t>2 personer som danner mobbeombudsteamet for barnehager og grunnskoler i Innlandet.</a:t>
            </a: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</a:rPr>
              <a:t>Høsten 2023:</a:t>
            </a:r>
          </a:p>
          <a:p>
            <a:r>
              <a:rPr lang="nb-NO" sz="3600" dirty="0">
                <a:latin typeface="Arial" panose="020B0604020202020204" pitchFamily="34" charset="0"/>
              </a:rPr>
              <a:t>Mottatt 164 henvendelser</a:t>
            </a: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</a:rPr>
              <a:t>	- 124 rådgivning og veiledning</a:t>
            </a: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</a:rPr>
              <a:t>	- 40 individsaker (36 skole og 4 barnehage)</a:t>
            </a:r>
          </a:p>
          <a:p>
            <a:r>
              <a:rPr lang="nb-NO" sz="3600" dirty="0">
                <a:latin typeface="Arial" panose="020B0604020202020204" pitchFamily="34" charset="0"/>
              </a:rPr>
              <a:t>Forebyggende og utadrettet virksomhet </a:t>
            </a: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</a:rPr>
              <a:t>	- foreldremøter, planleggingsdager, kurs</a:t>
            </a:r>
          </a:p>
          <a:p>
            <a:r>
              <a:rPr lang="nb-NO" sz="3600" dirty="0">
                <a:latin typeface="Arial" panose="020B0604020202020204" pitchFamily="34" charset="0"/>
              </a:rPr>
              <a:t>Markedsføring av mobbeombudet</a:t>
            </a:r>
          </a:p>
          <a:p>
            <a:pPr marL="0" indent="0">
              <a:buNone/>
            </a:pPr>
            <a:endParaRPr lang="nb-NO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7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105993" y="4930964"/>
            <a:ext cx="9052952" cy="2437677"/>
            <a:chOff x="0" y="-9525"/>
            <a:chExt cx="12070603" cy="325023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2811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316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/>
                  <a:ea typeface="+mn-ea"/>
                  <a:cs typeface="+mn-cs"/>
                </a:rPr>
                <a:t>Kultur</a:t>
              </a:r>
              <a:endParaRPr lang="nb-NO"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149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5111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3698804" y="8006121"/>
            <a:ext cx="2280879" cy="2280879"/>
          </a:xfrm>
          <a:custGeom>
            <a:avLst/>
            <a:gdLst/>
            <a:ahLst/>
            <a:cxnLst/>
            <a:rect l="l" t="t" r="r" b="b"/>
            <a:pathLst>
              <a:path w="2280879" h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5400000">
            <a:off x="0" y="1125645"/>
            <a:ext cx="1189415" cy="1189415"/>
          </a:xfrm>
          <a:custGeom>
            <a:avLst/>
            <a:gdLst/>
            <a:ahLst/>
            <a:cxnLst/>
            <a:rect l="l" t="t" r="r" b="b"/>
            <a:pathLst>
              <a:path w="1189415" h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400000">
            <a:off x="3984090" y="270491"/>
            <a:ext cx="855154" cy="855154"/>
          </a:xfrm>
          <a:custGeom>
            <a:avLst/>
            <a:gdLst/>
            <a:ahLst/>
            <a:cxnLst/>
            <a:rect l="l" t="t" r="r" b="b"/>
            <a:pathLst>
              <a:path w="855154" h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82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68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44" normalizeH="0" baseline="0" noProof="0">
                <a:ln>
                  <a:noFill/>
                </a:ln>
                <a:solidFill>
                  <a:srgbClr val="05445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Bijou Solutions, Inc. | 2020</a:t>
            </a:r>
            <a:endParaRPr lang="nb-NO"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BA970-5538-15B5-7CB5-D1863414A531}"/>
              </a:ext>
            </a:extLst>
          </p:cNvPr>
          <p:cNvSpPr txBox="1"/>
          <p:nvPr/>
        </p:nvSpPr>
        <p:spPr>
          <a:xfrm>
            <a:off x="76200" y="-114300"/>
            <a:ext cx="18288000" cy="8953500"/>
          </a:xfrm>
          <a:prstGeom prst="rect">
            <a:avLst/>
          </a:prstGeom>
          <a:solidFill>
            <a:srgbClr val="00574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761FD8-019B-17E5-5949-CB95C671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553259"/>
            <a:ext cx="15773400" cy="1581150"/>
          </a:xfrm>
        </p:spPr>
        <p:txBody>
          <a:bodyPr>
            <a:normAutofit/>
          </a:bodyPr>
          <a:lstStyle/>
          <a:p>
            <a:r>
              <a:rPr lang="nb-NO" altLang="nb-NO" sz="7200">
                <a:solidFill>
                  <a:schemeClr val="bg1"/>
                </a:solidFill>
                <a:latin typeface="Roboto"/>
                <a:ea typeface="Roboto"/>
                <a:cs typeface="Arial"/>
              </a:rPr>
              <a:t>Frivillighetsstrategi</a:t>
            </a:r>
            <a:endParaRPr lang="nb-NO" sz="7200">
              <a:solidFill>
                <a:schemeClr val="bg1"/>
              </a:solidFill>
              <a:latin typeface="Roboto"/>
              <a:ea typeface="Robo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16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F1FE7A-2335-4BE9-7CBB-37C0F4FF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Oppstart av arbeid med Frivillighetsstrategi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AACEFE-F21B-E0D4-8B84-31E9DA356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838202"/>
            <a:ext cx="15773400" cy="5909558"/>
          </a:xfrm>
        </p:spPr>
        <p:txBody>
          <a:bodyPr>
            <a:normAutofit fontScale="40000" lnSpcReduction="20000"/>
          </a:bodyPr>
          <a:lstStyle/>
          <a:p>
            <a:r>
              <a:rPr lang="nb-NO" sz="6000">
                <a:latin typeface="+mn-lt"/>
                <a:cs typeface="Calibri" panose="020F0502020204030204" pitchFamily="34" charset="0"/>
              </a:rPr>
              <a:t>Frivillighetsstrategien forankret i fylkesutvalget 5. desember 2023</a:t>
            </a:r>
          </a:p>
          <a:p>
            <a:r>
              <a:rPr lang="nb-NO" sz="6000">
                <a:solidFill>
                  <a:srgbClr val="000000"/>
                </a:solidFill>
                <a:latin typeface="+mn-lt"/>
              </a:rPr>
              <a:t>Vedtaket baserer seg på handlingsprogrammet for Regional plan for det Inkluderende Innlandet </a:t>
            </a:r>
          </a:p>
          <a:p>
            <a:r>
              <a:rPr lang="nb-NO" sz="6000">
                <a:solidFill>
                  <a:srgbClr val="000000"/>
                </a:solidFill>
                <a:latin typeface="+mn-lt"/>
              </a:rPr>
              <a:t>God ekstern medvirkning fra det frivillige feltet avgjørende for et godt resultat</a:t>
            </a:r>
          </a:p>
          <a:p>
            <a:r>
              <a:rPr lang="nb-NO" sz="6000">
                <a:solidFill>
                  <a:srgbClr val="000000"/>
                </a:solidFill>
                <a:latin typeface="+mn-lt"/>
              </a:rPr>
              <a:t>Hele bredden av det frivillige feltet involveres </a:t>
            </a:r>
            <a:r>
              <a:rPr lang="nb-NO" sz="6000" err="1">
                <a:solidFill>
                  <a:srgbClr val="000000"/>
                </a:solidFill>
                <a:latin typeface="+mn-lt"/>
              </a:rPr>
              <a:t>dvs</a:t>
            </a:r>
            <a:r>
              <a:rPr lang="nb-NO" sz="6000">
                <a:solidFill>
                  <a:srgbClr val="000000"/>
                </a:solidFill>
                <a:latin typeface="+mn-lt"/>
              </a:rPr>
              <a:t> på tvers av samfunnssektorer som er repr. ved frivilligarbeid</a:t>
            </a:r>
          </a:p>
          <a:p>
            <a:r>
              <a:rPr lang="nb-NO" sz="6000">
                <a:solidFill>
                  <a:srgbClr val="000000"/>
                </a:solidFill>
                <a:latin typeface="+mn-lt"/>
              </a:rPr>
              <a:t>IFK inngått samarbeid med Frivillig Norge (Samarbeidsforum for frivillige.org i Norge)</a:t>
            </a:r>
          </a:p>
          <a:p>
            <a:r>
              <a:rPr lang="nb-NO" sz="6000">
                <a:solidFill>
                  <a:srgbClr val="000000"/>
                </a:solidFill>
                <a:latin typeface="+mn-lt"/>
              </a:rPr>
              <a:t>Kunnskap om utfordringer og muligheter i Innlandet hentes inn gjennom:</a:t>
            </a:r>
          </a:p>
          <a:p>
            <a:endParaRPr lang="nb-NO" sz="600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nb-NO" sz="6000">
                <a:solidFill>
                  <a:srgbClr val="000000"/>
                </a:solidFill>
              </a:rPr>
              <a:t>Spørreundersøkelse mars til og med 5. april. Innspillseminar høst 2024. (sendes til regionale ledd / </a:t>
            </a:r>
            <a:r>
              <a:rPr lang="nb-NO" sz="6000" err="1">
                <a:solidFill>
                  <a:srgbClr val="000000"/>
                </a:solidFill>
              </a:rPr>
              <a:t>paraplyorg</a:t>
            </a:r>
            <a:r>
              <a:rPr lang="nb-NO" sz="6000">
                <a:solidFill>
                  <a:srgbClr val="000000"/>
                </a:solidFill>
              </a:rPr>
              <a:t>. av frivillige lag og foreninger)</a:t>
            </a:r>
          </a:p>
          <a:p>
            <a:pPr lvl="1"/>
            <a:r>
              <a:rPr lang="nb-NO" sz="6000">
                <a:solidFill>
                  <a:srgbClr val="000000"/>
                </a:solidFill>
              </a:rPr>
              <a:t>Innspillmøter med råd og utvalg og IPR, (etter spørreundersøkelsens resultater foreligger)</a:t>
            </a:r>
          </a:p>
          <a:p>
            <a:pPr lvl="1"/>
            <a:r>
              <a:rPr lang="nb-NO" sz="6000">
                <a:solidFill>
                  <a:srgbClr val="000000"/>
                </a:solidFill>
              </a:rPr>
              <a:t>Relevant forskning</a:t>
            </a:r>
          </a:p>
          <a:p>
            <a:pPr lvl="1"/>
            <a:r>
              <a:rPr lang="nb-NO" sz="6000">
                <a:solidFill>
                  <a:srgbClr val="000000"/>
                </a:solidFill>
              </a:rPr>
              <a:t>Høring høsten 2024</a:t>
            </a:r>
          </a:p>
          <a:p>
            <a:pPr lvl="1"/>
            <a:r>
              <a:rPr lang="nb-NO" sz="6000">
                <a:solidFill>
                  <a:srgbClr val="000000"/>
                </a:solidFill>
              </a:rPr>
              <a:t>Vedtak FT våren 2025.</a:t>
            </a:r>
          </a:p>
          <a:p>
            <a:pPr lvl="1"/>
            <a:r>
              <a:rPr lang="nb-NO" sz="6000">
                <a:solidFill>
                  <a:srgbClr val="000000"/>
                </a:solidFill>
              </a:rPr>
              <a:t>Prosjektet ledes av </a:t>
            </a:r>
            <a:r>
              <a:rPr lang="nb-NO" sz="6000" err="1">
                <a:solidFill>
                  <a:srgbClr val="000000"/>
                </a:solidFill>
              </a:rPr>
              <a:t>Kulturavd</a:t>
            </a:r>
            <a:r>
              <a:rPr lang="nb-NO" sz="6000">
                <a:solidFill>
                  <a:srgbClr val="000000"/>
                </a:solidFill>
              </a:rPr>
              <a:t>. Hovedutvalg for Kultur er styringsgruppe.</a:t>
            </a:r>
          </a:p>
          <a:p>
            <a:pPr marL="685800" lvl="1" indent="0">
              <a:buNone/>
            </a:pPr>
            <a:endParaRPr lang="nb-NO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5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56" r="-12055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2816414"/>
            <a:ext cx="9052952" cy="7105984"/>
            <a:chOff x="0" y="-9525"/>
            <a:chExt cx="12070603" cy="9474645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9474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231627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Næring og internasjonalt samarbeid</a:t>
              </a:r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63376"/>
              <a:ext cx="12070603" cy="149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511111"/>
                </a:lnSpc>
              </a:pPr>
              <a:endParaRPr lang="nb-NO">
                <a:cs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82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268253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57300" y="2898278"/>
            <a:ext cx="15773400" cy="1581150"/>
          </a:xfrm>
        </p:spPr>
        <p:txBody>
          <a:bodyPr>
            <a:normAutofit fontScale="90000"/>
          </a:bodyPr>
          <a:lstStyle/>
          <a:p>
            <a:r>
              <a:rPr lang="nb-NO" dirty="0"/>
              <a:t>Reiseliv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30300" y="5805488"/>
            <a:ext cx="15773400" cy="2487611"/>
          </a:xfrm>
        </p:spPr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910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DFAA24-FCC5-424D-B663-992A652D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nb-NO" dirty="0"/>
            </a:br>
            <a:r>
              <a:rPr lang="nb-NO" dirty="0"/>
              <a:t>      </a:t>
            </a:r>
            <a:br>
              <a:rPr lang="nb-NO" dirty="0"/>
            </a:br>
            <a:r>
              <a:rPr lang="nb-NO" dirty="0"/>
              <a:t>Reiselivsstrategi 2025-2030</a:t>
            </a:r>
            <a:br>
              <a:rPr lang="nb-NO" dirty="0"/>
            </a:br>
            <a:r>
              <a:rPr lang="nb-NO" sz="3100" dirty="0"/>
              <a:t>Forankring;</a:t>
            </a:r>
            <a:r>
              <a:rPr lang="nb-NO" dirty="0"/>
              <a:t> </a:t>
            </a:r>
            <a:r>
              <a:rPr lang="nb-NO" sz="3100" dirty="0"/>
              <a:t>Regional plan for klima, energi og miljø</a:t>
            </a:r>
            <a:br>
              <a:rPr lang="nb-NO" sz="3100" dirty="0"/>
            </a:br>
            <a:r>
              <a:rPr lang="nb-NO" sz="3100" i="1" dirty="0">
                <a:latin typeface="Calibri Light" panose="020F0302020204030204" pitchFamily="34" charset="0"/>
                <a:ea typeface="Calibri" panose="020F0502020204030204" pitchFamily="34" charset="0"/>
              </a:rPr>
              <a:t>5.1.4a Utarbeide en strategi for reiselivet i tråd med nasjonale og regionale målsettinger innen </a:t>
            </a:r>
            <a:br>
              <a:rPr lang="nb-NO" sz="4400" i="1" dirty="0"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nb-NO" sz="3100" i="1" dirty="0">
                <a:latin typeface="Calibri Light" panose="020F0302020204030204" pitchFamily="34" charset="0"/>
                <a:ea typeface="Calibri" panose="020F0502020204030204" pitchFamily="34" charset="0"/>
              </a:rPr>
              <a:t>klima, miljø og energi, der prinsippene for besøksforvaltning ligger til grunn</a:t>
            </a:r>
            <a:r>
              <a:rPr lang="nb-NO" sz="4400" i="1" dirty="0"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br>
              <a:rPr lang="nb-NO" sz="4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4EA49FE-432A-B1D0-A43B-5BC212092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3370" y="3587930"/>
            <a:ext cx="15637329" cy="4596859"/>
          </a:xfrm>
        </p:spPr>
        <p:txBody>
          <a:bodyPr>
            <a:normAutofit fontScale="62500" lnSpcReduction="20000"/>
          </a:bodyPr>
          <a:lstStyle/>
          <a:p>
            <a:r>
              <a:rPr lang="nb-NO" sz="3600" dirty="0"/>
              <a:t>Styringsgruppe fra </a:t>
            </a:r>
            <a:r>
              <a:rPr lang="nb-NO" sz="3600" dirty="0" err="1"/>
              <a:t>Ifk</a:t>
            </a:r>
            <a:r>
              <a:rPr lang="nb-NO" sz="3600" dirty="0"/>
              <a:t>, SF, IN, KS eller en kommune og </a:t>
            </a:r>
            <a:r>
              <a:rPr lang="nb-NO" sz="3600" dirty="0" err="1"/>
              <a:t>næringsrep</a:t>
            </a:r>
            <a:r>
              <a:rPr lang="nb-NO" sz="3600" dirty="0"/>
              <a:t>. </a:t>
            </a:r>
          </a:p>
          <a:p>
            <a:r>
              <a:rPr lang="nb-NO" sz="3600" dirty="0"/>
              <a:t>Prosjektansvarlig/leder av styringsgruppa Erik Lagethon</a:t>
            </a:r>
          </a:p>
          <a:p>
            <a:r>
              <a:rPr lang="nb-NO" sz="3600" dirty="0"/>
              <a:t>Prosjektleder Liv Bjerke</a:t>
            </a:r>
          </a:p>
          <a:p>
            <a:r>
              <a:rPr lang="nb-NO" sz="3600" dirty="0"/>
              <a:t>Ekstern ressursgruppe: Destinasjonsselskap, næringsaktører som representerer forskjellig næring i reiselivet, virkemiddelapp., turoperatør </a:t>
            </a:r>
          </a:p>
          <a:p>
            <a:r>
              <a:rPr lang="nb-NO" sz="3600" dirty="0"/>
              <a:t>Besøksforvalting som arbeidsmetode</a:t>
            </a:r>
          </a:p>
          <a:p>
            <a:r>
              <a:rPr lang="nb-NO" sz="3600" dirty="0"/>
              <a:t>Ekstern prosesslederkompetanse</a:t>
            </a:r>
          </a:p>
          <a:p>
            <a:pPr marL="0" indent="0">
              <a:buNone/>
            </a:pPr>
            <a:r>
              <a:rPr lang="nb-NO" sz="3600" b="1" dirty="0"/>
              <a:t>Status per 05.04.24</a:t>
            </a:r>
          </a:p>
          <a:p>
            <a:r>
              <a:rPr lang="nb-NO" sz="3600" dirty="0"/>
              <a:t> Prosessmedarbeider er valgt. Avtaleinngåelse 12.04.24</a:t>
            </a:r>
          </a:p>
          <a:p>
            <a:r>
              <a:rPr lang="nb-NO" sz="3600" dirty="0"/>
              <a:t>Intern prosjektgruppe er på plass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522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EC465-EE7C-0344-6E3B-87BE6772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Destinasjonsstrukturen pr. 05.04.23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580CE9-C277-88D5-4238-53EAFB66C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b-NO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Hovedutvalget for næring i Innlandet fylkeskommune bevilger destinasjonsselskapene i Innlandet støtte for å ivareta definerte oppgaver innenfor utlysningen «Støtteordning for destinasjonsselskap». </a:t>
            </a:r>
          </a:p>
          <a:p>
            <a:r>
              <a:rPr lang="nb-NO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4 150 000 kr er satt av til støtteordning for 2024, og utvalget vedtok følgende tildeling: </a:t>
            </a:r>
          </a:p>
          <a:p>
            <a:pPr marL="0" indent="0">
              <a:buNone/>
            </a:pPr>
            <a:endParaRPr lang="nb-NO" sz="4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Lillehammer 900 000 kr (6 kommuner)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Destinasjon Trysil 750 000 kr (1 kommune)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Øst-Norge (inkludert </a:t>
            </a: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Kongsvingerregionen) 750 000 kr (11 kommuner i Innlandet)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Valdres 600 000 kr (6 kommuner)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Nasjonalparkriket Reiseliv 400 000 kr  (5 kommuner)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Mjøsa 350 000 kr (3 kommuner)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Røros og Østerdalen 200 000 kr (3 kommuner i Innlandet)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Femund Engerdal 100 000 kr (1 kommune)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</a:t>
            </a:r>
            <a:r>
              <a:rPr lang="nb-NO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Jotunheimen 100 000 kr  (1 kommune)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1752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6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978" y="-462895"/>
            <a:ext cx="5860040" cy="11232476"/>
          </a:xfrm>
          <a:custGeom>
            <a:avLst/>
            <a:gdLst/>
            <a:ahLst/>
            <a:cxnLst/>
            <a:rect l="l" t="t" r="r" b="b"/>
            <a:pathLst>
              <a:path w="5860040" h="11232476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959" r="-1039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32246" y="1466850"/>
            <a:ext cx="9030813" cy="208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2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Innhold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/>
              <a:ea typeface="Roboto Bold"/>
              <a:cs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47486" y="3020176"/>
            <a:ext cx="4515407" cy="9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79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SAMFERDSEL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32246" y="5900805"/>
            <a:ext cx="5179439" cy="2327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90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290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979631" y="2828031"/>
            <a:ext cx="6261198" cy="9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79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KOMPETANSE OG TANNHELSE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042208" y="7189295"/>
            <a:ext cx="602254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NÆRING OG INTERNASJONALT SAMARBEID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945418" y="7956482"/>
            <a:ext cx="5535424" cy="200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36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9" b="0" i="0" u="none" strike="noStrike" kern="1200" cap="none" spc="8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253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9" b="0" i="0" u="none" strike="noStrike" kern="1200" cap="none" spc="8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4029890" y="1601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1979631" y="5143500"/>
            <a:ext cx="5046347" cy="99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79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KULTUR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1979631" y="5806553"/>
            <a:ext cx="417499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8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Frivillighetsstrategi</a:t>
            </a: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C8EB0A7-2967-B100-0717-C83ADC1439C7}"/>
              </a:ext>
            </a:extLst>
          </p:cNvPr>
          <p:cNvSpPr txBox="1"/>
          <p:nvPr/>
        </p:nvSpPr>
        <p:spPr>
          <a:xfrm>
            <a:off x="6098792" y="3771630"/>
            <a:ext cx="5046346" cy="269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8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Handlingsprogram</a:t>
            </a:r>
            <a:r>
              <a:rPr kumimoji="0" lang="en-US" sz="2400" b="0" i="0" u="none" strike="noStrike" kern="1200" cap="none" spc="8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8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fylkesveger</a:t>
            </a: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290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290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C95B5-0B81-1AC1-6706-EE0EDCFAD2FC}"/>
              </a:ext>
            </a:extLst>
          </p:cNvPr>
          <p:cNvSpPr txBox="1"/>
          <p:nvPr/>
        </p:nvSpPr>
        <p:spPr>
          <a:xfrm>
            <a:off x="12042208" y="3656078"/>
            <a:ext cx="55526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apport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elev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lærlingombudet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 Innlandet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apport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mobbeombudet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I Innlandet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BE1D8F5-2DD0-D301-8CC3-1A156473A529}"/>
              </a:ext>
            </a:extLst>
          </p:cNvPr>
          <p:cNvSpPr txBox="1"/>
          <p:nvPr/>
        </p:nvSpPr>
        <p:spPr>
          <a:xfrm>
            <a:off x="11922880" y="7789192"/>
            <a:ext cx="6261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Reiseliv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4173993"/>
            <a:ext cx="9052952" cy="2437677"/>
            <a:chOff x="0" y="-9525"/>
            <a:chExt cx="12070603" cy="325023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2811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231627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Samferdsel</a:t>
              </a:r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149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511111"/>
                </a:lnSpc>
              </a:pPr>
              <a:endParaRPr lang="nb-NO">
                <a:cs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BA970-5538-15B5-7CB5-D1863414A531}"/>
              </a:ext>
            </a:extLst>
          </p:cNvPr>
          <p:cNvSpPr txBox="1"/>
          <p:nvPr/>
        </p:nvSpPr>
        <p:spPr>
          <a:xfrm>
            <a:off x="0" y="0"/>
            <a:ext cx="18288000" cy="8953500"/>
          </a:xfrm>
          <a:prstGeom prst="rect">
            <a:avLst/>
          </a:prstGeom>
          <a:solidFill>
            <a:srgbClr val="00574F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761FD8-019B-17E5-5949-CB95C671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553259"/>
            <a:ext cx="15773400" cy="1581150"/>
          </a:xfrm>
        </p:spPr>
        <p:txBody>
          <a:bodyPr>
            <a:normAutofit/>
          </a:bodyPr>
          <a:lstStyle/>
          <a:p>
            <a:r>
              <a:rPr lang="nb-NO" sz="7200" dirty="0">
                <a:solidFill>
                  <a:schemeClr val="bg1"/>
                </a:solidFill>
                <a:latin typeface="Roboto"/>
                <a:ea typeface="Roboto"/>
                <a:cs typeface="Arial"/>
              </a:rPr>
              <a:t>Handlingsprogram fylkesveger</a:t>
            </a:r>
          </a:p>
        </p:txBody>
      </p:sp>
    </p:spTree>
    <p:extLst>
      <p:ext uri="{BB962C8B-B14F-4D97-AF65-F5344CB8AC3E}">
        <p14:creationId xmlns:p14="http://schemas.microsoft.com/office/powerpoint/2010/main" val="75113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3096ED-2D26-75E6-6B57-50A8C69C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Handlingsprogram for fylkesveger 2026-29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541069-37C7-0841-8B45-6357086768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5.</a:t>
            </a:r>
            <a:r>
              <a:rPr lang="nb-NO" sz="3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juni: Dagseminar med drøfting og innspill – invitasjon sendt ut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3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Ca. 10.juni: Gjenstående investeringsprosjekter (ca. 200) sammenstilles i regionale lister og sendes til kommunene for kommentarer.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3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29.juni: Samferdselsutvalget har arbeidsseminar ang. mål og profil.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3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28.august: Samferdselsutvalget behandler sak om mål og profil.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3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Ca. 1.oktober: Frist for tilbakemelding.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981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236" r="-12023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3873689"/>
            <a:ext cx="9052952" cy="4607159"/>
            <a:chOff x="0" y="-9525"/>
            <a:chExt cx="12070603" cy="6142878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6142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231627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Kompetanse og tannhelse</a:t>
              </a:r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53676"/>
              <a:ext cx="12070603" cy="149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511111"/>
                </a:lnSpc>
              </a:pPr>
              <a:endParaRPr lang="nb-NO">
                <a:cs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82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268253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BA970-5538-15B5-7CB5-D1863414A531}"/>
              </a:ext>
            </a:extLst>
          </p:cNvPr>
          <p:cNvSpPr txBox="1"/>
          <p:nvPr/>
        </p:nvSpPr>
        <p:spPr>
          <a:xfrm>
            <a:off x="76200" y="-114300"/>
            <a:ext cx="18288000" cy="8953500"/>
          </a:xfrm>
          <a:prstGeom prst="rect">
            <a:avLst/>
          </a:prstGeom>
          <a:solidFill>
            <a:srgbClr val="00574F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761FD8-019B-17E5-5949-CB95C671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553259"/>
            <a:ext cx="15773400" cy="1581150"/>
          </a:xfrm>
        </p:spPr>
        <p:txBody>
          <a:bodyPr>
            <a:normAutofit fontScale="90000"/>
          </a:bodyPr>
          <a:lstStyle/>
          <a:p>
            <a:r>
              <a:rPr lang="nb-NO" altLang="nb-NO" sz="7200" dirty="0">
                <a:solidFill>
                  <a:schemeClr val="bg1"/>
                </a:solidFill>
                <a:latin typeface="Roboto"/>
                <a:ea typeface="Roboto"/>
                <a:cs typeface="Arial"/>
              </a:rPr>
              <a:t>Rapport elev- og lærlingeombudet i Innlandet</a:t>
            </a:r>
            <a:endParaRPr lang="nb-NO" sz="7200" dirty="0">
              <a:solidFill>
                <a:schemeClr val="bg1"/>
              </a:solidFill>
              <a:latin typeface="Roboto"/>
              <a:ea typeface="Robo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41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5D07EF-1167-BE39-735D-A3057620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/>
                <a:ea typeface="Roboto"/>
                <a:cs typeface="Arial"/>
              </a:rPr>
              <a:t>Halvårsrapport elev- og lærlingeombudet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7FE129-46C3-62C4-2903-4A4C8D309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322931"/>
            <a:ext cx="16286205" cy="6462404"/>
          </a:xfrm>
        </p:spPr>
        <p:txBody>
          <a:bodyPr vert="horz" lIns="137160" tIns="68580" rIns="137160" bIns="68580" rtlCol="0" anchor="t">
            <a:noAutofit/>
          </a:bodyPr>
          <a:lstStyle/>
          <a:p>
            <a:pPr marL="0" indent="0">
              <a:buNone/>
            </a:pPr>
            <a:r>
              <a:rPr lang="nb-NO" sz="3600" b="1">
                <a:latin typeface="Arial" panose="020B0604020202020204" pitchFamily="34" charset="0"/>
              </a:rPr>
              <a:t>Ombudets anbefalinger:</a:t>
            </a:r>
          </a:p>
          <a:p>
            <a:r>
              <a:rPr lang="nb-NO" sz="3600">
                <a:latin typeface="Arial" panose="020B0604020202020204" pitchFamily="34" charset="0"/>
              </a:rPr>
              <a:t> Elevenes rett til medvirkning i planlegging av undervisning og vurdering bør være et fokusområde.</a:t>
            </a:r>
          </a:p>
          <a:p>
            <a:r>
              <a:rPr lang="nb-NO" sz="3600">
                <a:latin typeface="Arial" panose="020B0604020202020204" pitchFamily="34" charset="0"/>
              </a:rPr>
              <a:t>Elevene/elevrådene bør i mye større grad høres i saker som omhandler skolemiljøet</a:t>
            </a:r>
          </a:p>
          <a:p>
            <a:r>
              <a:rPr lang="nb-NO" sz="3600">
                <a:latin typeface="Arial" panose="020B0604020202020204" pitchFamily="34" charset="0"/>
              </a:rPr>
              <a:t>Klare retningslinjer og forventning i forhold til registrering av saker der man vet eller mistenker at elever ikke opplever et trygt og godt skolemiljø</a:t>
            </a:r>
          </a:p>
          <a:p>
            <a:r>
              <a:rPr lang="nb-NO" sz="3600">
                <a:latin typeface="Arial" panose="020B0604020202020204" pitchFamily="34" charset="0"/>
              </a:rPr>
              <a:t>Det bør iverksettes et bredt, tverrfaglig arbeide i forhold til mobbing og vold i skolene</a:t>
            </a:r>
          </a:p>
          <a:p>
            <a:r>
              <a:rPr lang="nb-NO" sz="3600">
                <a:latin typeface="Arial" panose="020B0604020202020204" pitchFamily="34" charset="0"/>
              </a:rPr>
              <a:t>Oppfølgingen av lærlinger utenfor opplæringskontor må bli bedre</a:t>
            </a:r>
          </a:p>
          <a:p>
            <a:endParaRPr lang="nb-NO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1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05A7-73F2-38D5-DE90-10705951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321F59E8-0669-F3B0-6355-FA3B75C58E40}"/>
              </a:ext>
            </a:extLst>
          </p:cNvPr>
          <p:cNvSpPr txBox="1"/>
          <p:nvPr/>
        </p:nvSpPr>
        <p:spPr>
          <a:xfrm>
            <a:off x="76200" y="-114300"/>
            <a:ext cx="18288000" cy="8953500"/>
          </a:xfrm>
          <a:prstGeom prst="rect">
            <a:avLst/>
          </a:prstGeom>
          <a:solidFill>
            <a:srgbClr val="00574F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DE4868-0878-EA25-A2BE-1A9A8C36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553259"/>
            <a:ext cx="15773400" cy="1581150"/>
          </a:xfrm>
        </p:spPr>
        <p:txBody>
          <a:bodyPr>
            <a:normAutofit/>
          </a:bodyPr>
          <a:lstStyle/>
          <a:p>
            <a:r>
              <a:rPr lang="nb-NO" altLang="nb-NO" sz="7200" dirty="0">
                <a:solidFill>
                  <a:schemeClr val="bg1"/>
                </a:solidFill>
                <a:latin typeface="Roboto"/>
                <a:ea typeface="Roboto"/>
                <a:cs typeface="Arial"/>
              </a:rPr>
              <a:t>Rapport mobbeombudet i Innlandet</a:t>
            </a:r>
            <a:endParaRPr lang="nb-NO" sz="7200" dirty="0">
              <a:solidFill>
                <a:schemeClr val="bg1"/>
              </a:solidFill>
              <a:latin typeface="Roboto"/>
              <a:ea typeface="Robo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501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_Ny.potx" id="{2DD69819-88EB-47D6-AC59-FC829AC98C92}" vid="{17D01A55-8CA7-475A-B964-6EB219CA42A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73AD5766E1849A018467F155D94B6" ma:contentTypeVersion="10" ma:contentTypeDescription="Opprett et nytt dokument." ma:contentTypeScope="" ma:versionID="7b5459f13a458af1a602da50c34cc1cc">
  <xsd:schema xmlns:xsd="http://www.w3.org/2001/XMLSchema" xmlns:xs="http://www.w3.org/2001/XMLSchema" xmlns:p="http://schemas.microsoft.com/office/2006/metadata/properties" xmlns:ns2="05476afe-8bef-49c8-a283-a493477f5dcc" xmlns:ns3="8a1586c3-c249-417c-9e47-c5913d3141cb" targetNamespace="http://schemas.microsoft.com/office/2006/metadata/properties" ma:root="true" ma:fieldsID="2e38343b5be6a4766f725b44ab6ac073" ns2:_="" ns3:_="">
    <xsd:import namespace="05476afe-8bef-49c8-a283-a493477f5dcc"/>
    <xsd:import namespace="8a1586c3-c249-417c-9e47-c5913d3141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76afe-8bef-49c8-a283-a493477f5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586c3-c249-417c-9e47-c5913d3141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1586c3-c249-417c-9e47-c5913d3141cb">
      <UserInfo>
        <DisplayName>Finborud, Runa</DisplayName>
        <AccountId>352</AccountId>
        <AccountType/>
      </UserInfo>
      <UserInfo>
        <DisplayName>Sletnes, Randi</DisplayName>
        <AccountId>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25DD3-16EC-475D-8403-726600DAFE7C}">
  <ds:schemaRefs>
    <ds:schemaRef ds:uri="05476afe-8bef-49c8-a283-a493477f5dcc"/>
    <ds:schemaRef ds:uri="8a1586c3-c249-417c-9e47-c5913d3141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8EC237-5199-4586-9D3C-E6B8B731F5CF}">
  <ds:schemaRefs>
    <ds:schemaRef ds:uri="8a1586c3-c249-417c-9e47-c5913d3141cb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05476afe-8bef-49c8-a283-a493477f5dc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1AD4C9-C769-4460-9F85-8DCC0E2666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742</Words>
  <Application>Microsoft Office PowerPoint</Application>
  <PresentationFormat>Egendefinert</PresentationFormat>
  <Paragraphs>95</Paragraphs>
  <Slides>18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Roboto</vt:lpstr>
      <vt:lpstr>Calibri Light</vt:lpstr>
      <vt:lpstr>Arial</vt:lpstr>
      <vt:lpstr>Calibri</vt:lpstr>
      <vt:lpstr>Roboto Bold</vt:lpstr>
      <vt:lpstr>Office Theme</vt:lpstr>
      <vt:lpstr>Innlandet fylkeskommune ppt mal V4</vt:lpstr>
      <vt:lpstr>Info til IPR april</vt:lpstr>
      <vt:lpstr>PowerPoint-presentasjon</vt:lpstr>
      <vt:lpstr>PowerPoint-presentasjon</vt:lpstr>
      <vt:lpstr>Handlingsprogram fylkesveger</vt:lpstr>
      <vt:lpstr>Handlingsprogram for fylkesveger 2026-29</vt:lpstr>
      <vt:lpstr>PowerPoint-presentasjon</vt:lpstr>
      <vt:lpstr>Rapport elev- og lærlingeombudet i Innlandet</vt:lpstr>
      <vt:lpstr>Halvårsrapport elev- og lærlingeombudet</vt:lpstr>
      <vt:lpstr>Rapport mobbeombudet i Innlandet</vt:lpstr>
      <vt:lpstr>Halvårsrapport mobbeombudet i Innlandet høst 2023</vt:lpstr>
      <vt:lpstr>PowerPoint-presentasjon</vt:lpstr>
      <vt:lpstr>Frivillighetsstrategi</vt:lpstr>
      <vt:lpstr>Oppstart av arbeid med Frivillighetsstrategi</vt:lpstr>
      <vt:lpstr>PowerPoint-presentasjon</vt:lpstr>
      <vt:lpstr>Reiseliv </vt:lpstr>
      <vt:lpstr>        Reiselivsstrategi 2025-2030 Forankring; Regional plan for klima, energi og miljø 5.1.4a Utarbeide en strategi for reiselivet i tråd med nasjonale og regionale målsettinger innen  klima, miljø og energi, der prinsippene for besøksforvaltning ligger til grunn.  </vt:lpstr>
      <vt:lpstr>Destinasjonsstrukturen pr. 05.04.23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Business Presentation</dc:title>
  <dc:creator>Kvaløy, Berit</dc:creator>
  <cp:lastModifiedBy>Skjæret, Fredrik</cp:lastModifiedBy>
  <cp:revision>4</cp:revision>
  <dcterms:created xsi:type="dcterms:W3CDTF">2006-08-16T00:00:00Z</dcterms:created>
  <dcterms:modified xsi:type="dcterms:W3CDTF">2024-04-19T07:00:32Z</dcterms:modified>
  <dc:identifier>DAF-RHYaoOQ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0x01010063D73AD5766E1849A018467F155D94B6</vt:lpwstr>
  </property>
</Properties>
</file>