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Lst>
  <p:notesMasterIdLst>
    <p:notesMasterId r:id="rId25"/>
  </p:notesMasterIdLst>
  <p:sldIdLst>
    <p:sldId id="269" r:id="rId6"/>
    <p:sldId id="258" r:id="rId7"/>
    <p:sldId id="2147199868" r:id="rId8"/>
    <p:sldId id="2147199872" r:id="rId9"/>
    <p:sldId id="2147199876" r:id="rId10"/>
    <p:sldId id="260" r:id="rId11"/>
    <p:sldId id="2147199863" r:id="rId12"/>
    <p:sldId id="2147199869" r:id="rId13"/>
    <p:sldId id="2147199870" r:id="rId14"/>
    <p:sldId id="265" r:id="rId15"/>
    <p:sldId id="262" r:id="rId16"/>
    <p:sldId id="2147199855" r:id="rId17"/>
    <p:sldId id="2147199854" r:id="rId18"/>
    <p:sldId id="2147199866" r:id="rId19"/>
    <p:sldId id="2147199859" r:id="rId20"/>
    <p:sldId id="2147199875" r:id="rId21"/>
    <p:sldId id="259" r:id="rId22"/>
    <p:sldId id="2147199851" r:id="rId23"/>
    <p:sldId id="2147199867" r:id="rId24"/>
  </p:sldIdLst>
  <p:sldSz cx="18288000" cy="10287000"/>
  <p:notesSz cx="6858000" cy="9144000"/>
  <p:embeddedFontLst>
    <p:embeddedFont>
      <p:font typeface="Roboto" panose="02000000000000000000" pitchFamily="2" charset="0"/>
      <p:regular r:id="rId26"/>
      <p:bold r:id="rId27"/>
      <p:italic r:id="rId28"/>
      <p:boldItalic r:id="rId29"/>
    </p:embeddedFont>
    <p:embeddedFont>
      <p:font typeface="Roboto Bold" panose="02000000000000000000"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59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etnes, Randi" userId="d4a59e13-71be-4d41-b615-dafd50d60604" providerId="ADAL" clId="{93CC7AC7-90EB-4187-8DAD-7F3071BD3523}"/>
    <pc:docChg chg="undo custSel addSld delSld modSld">
      <pc:chgData name="Sletnes, Randi" userId="d4a59e13-71be-4d41-b615-dafd50d60604" providerId="ADAL" clId="{93CC7AC7-90EB-4187-8DAD-7F3071BD3523}" dt="2024-12-04T09:34:24.857" v="187" actId="20577"/>
      <pc:docMkLst>
        <pc:docMk/>
      </pc:docMkLst>
      <pc:sldChg chg="modSp mod">
        <pc:chgData name="Sletnes, Randi" userId="d4a59e13-71be-4d41-b615-dafd50d60604" providerId="ADAL" clId="{93CC7AC7-90EB-4187-8DAD-7F3071BD3523}" dt="2024-12-03T07:49:41.110" v="156" actId="20577"/>
        <pc:sldMkLst>
          <pc:docMk/>
          <pc:sldMk cId="3848985226" sldId="269"/>
        </pc:sldMkLst>
        <pc:spChg chg="mod">
          <ac:chgData name="Sletnes, Randi" userId="d4a59e13-71be-4d41-b615-dafd50d60604" providerId="ADAL" clId="{93CC7AC7-90EB-4187-8DAD-7F3071BD3523}" dt="2024-12-03T07:49:41.110" v="156" actId="20577"/>
          <ac:spMkLst>
            <pc:docMk/>
            <pc:sldMk cId="3848985226" sldId="269"/>
            <ac:spMk id="3" creationId="{00000000-0000-0000-0000-000000000000}"/>
          </ac:spMkLst>
        </pc:spChg>
      </pc:sldChg>
      <pc:sldChg chg="del">
        <pc:chgData name="Sletnes, Randi" userId="d4a59e13-71be-4d41-b615-dafd50d60604" providerId="ADAL" clId="{93CC7AC7-90EB-4187-8DAD-7F3071BD3523}" dt="2024-12-03T07:49:54.983" v="157" actId="47"/>
        <pc:sldMkLst>
          <pc:docMk/>
          <pc:sldMk cId="969858630" sldId="3513"/>
        </pc:sldMkLst>
      </pc:sldChg>
      <pc:sldChg chg="modSp mod">
        <pc:chgData name="Sletnes, Randi" userId="d4a59e13-71be-4d41-b615-dafd50d60604" providerId="ADAL" clId="{93CC7AC7-90EB-4187-8DAD-7F3071BD3523}" dt="2024-12-03T07:50:37.362" v="163" actId="114"/>
        <pc:sldMkLst>
          <pc:docMk/>
          <pc:sldMk cId="682360758" sldId="2147199855"/>
        </pc:sldMkLst>
        <pc:spChg chg="mod">
          <ac:chgData name="Sletnes, Randi" userId="d4a59e13-71be-4d41-b615-dafd50d60604" providerId="ADAL" clId="{93CC7AC7-90EB-4187-8DAD-7F3071BD3523}" dt="2024-12-03T07:50:37.362" v="163" actId="114"/>
          <ac:spMkLst>
            <pc:docMk/>
            <pc:sldMk cId="682360758" sldId="2147199855"/>
            <ac:spMk id="8" creationId="{E415ADC2-C003-6771-A398-09ECFDB874AC}"/>
          </ac:spMkLst>
        </pc:spChg>
      </pc:sldChg>
      <pc:sldChg chg="modSp mod">
        <pc:chgData name="Sletnes, Randi" userId="d4a59e13-71be-4d41-b615-dafd50d60604" providerId="ADAL" clId="{93CC7AC7-90EB-4187-8DAD-7F3071BD3523}" dt="2024-12-03T07:52:57.440" v="169" actId="6549"/>
        <pc:sldMkLst>
          <pc:docMk/>
          <pc:sldMk cId="3203080512" sldId="2147199867"/>
        </pc:sldMkLst>
        <pc:spChg chg="mod">
          <ac:chgData name="Sletnes, Randi" userId="d4a59e13-71be-4d41-b615-dafd50d60604" providerId="ADAL" clId="{93CC7AC7-90EB-4187-8DAD-7F3071BD3523}" dt="2024-12-03T07:52:57.440" v="169" actId="6549"/>
          <ac:spMkLst>
            <pc:docMk/>
            <pc:sldMk cId="3203080512" sldId="2147199867"/>
            <ac:spMk id="4" creationId="{E41C6DF0-2760-8093-F900-A441B31FD1D1}"/>
          </ac:spMkLst>
        </pc:spChg>
      </pc:sldChg>
      <pc:sldChg chg="del">
        <pc:chgData name="Sletnes, Randi" userId="d4a59e13-71be-4d41-b615-dafd50d60604" providerId="ADAL" clId="{93CC7AC7-90EB-4187-8DAD-7F3071BD3523}" dt="2024-12-03T07:53:16.031" v="170" actId="47"/>
        <pc:sldMkLst>
          <pc:docMk/>
          <pc:sldMk cId="1225616666" sldId="2147199873"/>
        </pc:sldMkLst>
      </pc:sldChg>
      <pc:sldChg chg="modSp mod">
        <pc:chgData name="Sletnes, Randi" userId="d4a59e13-71be-4d41-b615-dafd50d60604" providerId="ADAL" clId="{93CC7AC7-90EB-4187-8DAD-7F3071BD3523}" dt="2024-12-03T07:52:25.546" v="168" actId="27636"/>
        <pc:sldMkLst>
          <pc:docMk/>
          <pc:sldMk cId="2746671454" sldId="2147199875"/>
        </pc:sldMkLst>
        <pc:spChg chg="mod">
          <ac:chgData name="Sletnes, Randi" userId="d4a59e13-71be-4d41-b615-dafd50d60604" providerId="ADAL" clId="{93CC7AC7-90EB-4187-8DAD-7F3071BD3523}" dt="2024-12-03T07:52:25.546" v="168" actId="27636"/>
          <ac:spMkLst>
            <pc:docMk/>
            <pc:sldMk cId="2746671454" sldId="2147199875"/>
            <ac:spMk id="3" creationId="{67206976-33D1-D186-E1FA-2CA8C8DB5AB7}"/>
          </ac:spMkLst>
        </pc:spChg>
      </pc:sldChg>
      <pc:sldChg chg="modSp new mod">
        <pc:chgData name="Sletnes, Randi" userId="d4a59e13-71be-4d41-b615-dafd50d60604" providerId="ADAL" clId="{93CC7AC7-90EB-4187-8DAD-7F3071BD3523}" dt="2024-12-04T09:34:24.857" v="187" actId="20577"/>
        <pc:sldMkLst>
          <pc:docMk/>
          <pc:sldMk cId="2723559438" sldId="2147199876"/>
        </pc:sldMkLst>
        <pc:spChg chg="mod">
          <ac:chgData name="Sletnes, Randi" userId="d4a59e13-71be-4d41-b615-dafd50d60604" providerId="ADAL" clId="{93CC7AC7-90EB-4187-8DAD-7F3071BD3523}" dt="2024-12-02T09:21:22.363" v="113" actId="20577"/>
          <ac:spMkLst>
            <pc:docMk/>
            <pc:sldMk cId="2723559438" sldId="2147199876"/>
            <ac:spMk id="2" creationId="{E47E549B-0BEF-CE1E-1A63-E9322BAB20FA}"/>
          </ac:spMkLst>
        </pc:spChg>
        <pc:spChg chg="mod">
          <ac:chgData name="Sletnes, Randi" userId="d4a59e13-71be-4d41-b615-dafd50d60604" providerId="ADAL" clId="{93CC7AC7-90EB-4187-8DAD-7F3071BD3523}" dt="2024-12-04T09:34:24.857" v="187" actId="20577"/>
          <ac:spMkLst>
            <pc:docMk/>
            <pc:sldMk cId="2723559438" sldId="2147199876"/>
            <ac:spMk id="3" creationId="{4E02DF6F-4B89-DB4C-EF1F-989627BB1405}"/>
          </ac:spMkLst>
        </pc:spChg>
      </pc:sldChg>
      <pc:sldMasterChg chg="delSldLayout">
        <pc:chgData name="Sletnes, Randi" userId="d4a59e13-71be-4d41-b615-dafd50d60604" providerId="ADAL" clId="{93CC7AC7-90EB-4187-8DAD-7F3071BD3523}" dt="2024-12-03T07:53:16.031" v="170" actId="47"/>
        <pc:sldMasterMkLst>
          <pc:docMk/>
          <pc:sldMasterMk cId="0" sldId="2147483648"/>
        </pc:sldMasterMkLst>
        <pc:sldLayoutChg chg="del">
          <pc:chgData name="Sletnes, Randi" userId="d4a59e13-71be-4d41-b615-dafd50d60604" providerId="ADAL" clId="{93CC7AC7-90EB-4187-8DAD-7F3071BD3523}" dt="2024-12-03T07:53:16.031" v="170" actId="47"/>
          <pc:sldLayoutMkLst>
            <pc:docMk/>
            <pc:sldMasterMk cId="0" sldId="2147483648"/>
            <pc:sldLayoutMk cId="2552183388"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5D50269-0584-4B0A-A0D7-9478240C8A00}" type="datetimeFigureOut">
              <a:rPr lang="nb-NO" smtClean="0"/>
              <a:t>04.12.2024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B619F-660A-4969-A608-B945F6C58E2E}" type="slidenum">
              <a:rPr lang="nb-NO" smtClean="0"/>
              <a:t>‹#›</a:t>
            </a:fld>
            <a:endParaRPr lang="nb-NO"/>
          </a:p>
        </p:txBody>
      </p:sp>
    </p:spTree>
    <p:extLst>
      <p:ext uri="{BB962C8B-B14F-4D97-AF65-F5344CB8AC3E}">
        <p14:creationId xmlns:p14="http://schemas.microsoft.com/office/powerpoint/2010/main" val="788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a:t>
            </a:fld>
            <a:endParaRPr lang="nb-NO"/>
          </a:p>
        </p:txBody>
      </p:sp>
    </p:spTree>
    <p:extLst>
      <p:ext uri="{BB962C8B-B14F-4D97-AF65-F5344CB8AC3E}">
        <p14:creationId xmlns:p14="http://schemas.microsoft.com/office/powerpoint/2010/main" val="298358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12</a:t>
            </a:fld>
            <a:endParaRPr lang="nb-NO"/>
          </a:p>
        </p:txBody>
      </p:sp>
    </p:spTree>
    <p:extLst>
      <p:ext uri="{BB962C8B-B14F-4D97-AF65-F5344CB8AC3E}">
        <p14:creationId xmlns:p14="http://schemas.microsoft.com/office/powerpoint/2010/main" val="338820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13</a:t>
            </a:fld>
            <a:endParaRPr lang="nb-NO"/>
          </a:p>
        </p:txBody>
      </p:sp>
    </p:spTree>
    <p:extLst>
      <p:ext uri="{BB962C8B-B14F-4D97-AF65-F5344CB8AC3E}">
        <p14:creationId xmlns:p14="http://schemas.microsoft.com/office/powerpoint/2010/main" val="1186843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14</a:t>
            </a:fld>
            <a:endParaRPr lang="nb-NO"/>
          </a:p>
        </p:txBody>
      </p:sp>
    </p:spTree>
    <p:extLst>
      <p:ext uri="{BB962C8B-B14F-4D97-AF65-F5344CB8AC3E}">
        <p14:creationId xmlns:p14="http://schemas.microsoft.com/office/powerpoint/2010/main" val="148489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15</a:t>
            </a:fld>
            <a:endParaRPr lang="nb-NO"/>
          </a:p>
        </p:txBody>
      </p:sp>
    </p:spTree>
    <p:extLst>
      <p:ext uri="{BB962C8B-B14F-4D97-AF65-F5344CB8AC3E}">
        <p14:creationId xmlns:p14="http://schemas.microsoft.com/office/powerpoint/2010/main" val="213604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17</a:t>
            </a:fld>
            <a:endParaRPr lang="nb-NO"/>
          </a:p>
        </p:txBody>
      </p:sp>
    </p:spTree>
    <p:extLst>
      <p:ext uri="{BB962C8B-B14F-4D97-AF65-F5344CB8AC3E}">
        <p14:creationId xmlns:p14="http://schemas.microsoft.com/office/powerpoint/2010/main" val="79389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18</a:t>
            </a:fld>
            <a:endParaRPr lang="nb-NO"/>
          </a:p>
        </p:txBody>
      </p:sp>
    </p:spTree>
    <p:extLst>
      <p:ext uri="{BB962C8B-B14F-4D97-AF65-F5344CB8AC3E}">
        <p14:creationId xmlns:p14="http://schemas.microsoft.com/office/powerpoint/2010/main" val="712386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19</a:t>
            </a:fld>
            <a:endParaRPr lang="nb-NO"/>
          </a:p>
        </p:txBody>
      </p:sp>
    </p:spTree>
    <p:extLst>
      <p:ext uri="{BB962C8B-B14F-4D97-AF65-F5344CB8AC3E}">
        <p14:creationId xmlns:p14="http://schemas.microsoft.com/office/powerpoint/2010/main" val="345992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2</a:t>
            </a:fld>
            <a:endParaRPr lang="nb-NO"/>
          </a:p>
        </p:txBody>
      </p:sp>
    </p:spTree>
    <p:extLst>
      <p:ext uri="{BB962C8B-B14F-4D97-AF65-F5344CB8AC3E}">
        <p14:creationId xmlns:p14="http://schemas.microsoft.com/office/powerpoint/2010/main" val="99556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u="none" strike="noStrike">
                <a:solidFill>
                  <a:srgbClr val="000000"/>
                </a:solidFill>
                <a:effectLst/>
                <a:latin typeface="Roboto" panose="02000000000000000000" pitchFamily="2" charset="0"/>
              </a:rPr>
              <a:t>Nettstedet har passert 200 000 visninger!</a:t>
            </a:r>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3</a:t>
            </a:fld>
            <a:endParaRPr lang="nb-NO"/>
          </a:p>
        </p:txBody>
      </p:sp>
    </p:spTree>
    <p:extLst>
      <p:ext uri="{BB962C8B-B14F-4D97-AF65-F5344CB8AC3E}">
        <p14:creationId xmlns:p14="http://schemas.microsoft.com/office/powerpoint/2010/main" val="203683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4</a:t>
            </a:fld>
            <a:endParaRPr lang="nb-NO"/>
          </a:p>
        </p:txBody>
      </p:sp>
    </p:spTree>
    <p:extLst>
      <p:ext uri="{BB962C8B-B14F-4D97-AF65-F5344CB8AC3E}">
        <p14:creationId xmlns:p14="http://schemas.microsoft.com/office/powerpoint/2010/main" val="330706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6</a:t>
            </a:fld>
            <a:endParaRPr lang="nb-NO"/>
          </a:p>
        </p:txBody>
      </p:sp>
    </p:spTree>
    <p:extLst>
      <p:ext uri="{BB962C8B-B14F-4D97-AF65-F5344CB8AC3E}">
        <p14:creationId xmlns:p14="http://schemas.microsoft.com/office/powerpoint/2010/main" val="353514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Innspill er behandlet og sendt herfra. </a:t>
            </a:r>
            <a:br>
              <a:rPr lang="nb-NO"/>
            </a:br>
            <a:r>
              <a:rPr lang="nb-NO"/>
              <a:t>Vi jobber nå med budsjett for 2025 og </a:t>
            </a:r>
            <a:r>
              <a:rPr lang="nb-NO" err="1"/>
              <a:t>øk.plan</a:t>
            </a:r>
            <a:r>
              <a:rPr lang="nb-NO"/>
              <a:t> 2025-28 der FKD har foreslått noe økning på fylkesveg… Etterslep investeringer må opp for å redusere noe av dette. Bruprogram mm. </a:t>
            </a:r>
          </a:p>
        </p:txBody>
      </p:sp>
      <p:sp>
        <p:nvSpPr>
          <p:cNvPr id="4" name="Plassholder for lysbildenummer 3"/>
          <p:cNvSpPr>
            <a:spLocks noGrp="1"/>
          </p:cNvSpPr>
          <p:nvPr>
            <p:ph type="sldNum" sz="quarter" idx="5"/>
          </p:nvPr>
        </p:nvSpPr>
        <p:spPr/>
        <p:txBody>
          <a:bodyPr/>
          <a:lstStyle/>
          <a:p>
            <a:fld id="{9E5B619F-660A-4969-A608-B945F6C58E2E}" type="slidenum">
              <a:rPr lang="nb-NO" smtClean="0"/>
              <a:t>7</a:t>
            </a:fld>
            <a:endParaRPr lang="nb-NO"/>
          </a:p>
        </p:txBody>
      </p:sp>
    </p:spTree>
    <p:extLst>
      <p:ext uri="{BB962C8B-B14F-4D97-AF65-F5344CB8AC3E}">
        <p14:creationId xmlns:p14="http://schemas.microsoft.com/office/powerpoint/2010/main" val="142668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8</a:t>
            </a:fld>
            <a:endParaRPr lang="nb-NO"/>
          </a:p>
        </p:txBody>
      </p:sp>
    </p:spTree>
    <p:extLst>
      <p:ext uri="{BB962C8B-B14F-4D97-AF65-F5344CB8AC3E}">
        <p14:creationId xmlns:p14="http://schemas.microsoft.com/office/powerpoint/2010/main" val="211252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9</a:t>
            </a:fld>
            <a:endParaRPr lang="nb-NO"/>
          </a:p>
        </p:txBody>
      </p:sp>
    </p:spTree>
    <p:extLst>
      <p:ext uri="{BB962C8B-B14F-4D97-AF65-F5344CB8AC3E}">
        <p14:creationId xmlns:p14="http://schemas.microsoft.com/office/powerpoint/2010/main" val="159701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9E5B619F-660A-4969-A608-B945F6C58E2E}" type="slidenum">
              <a:rPr lang="nb-NO" smtClean="0"/>
              <a:t>11</a:t>
            </a:fld>
            <a:endParaRPr lang="nb-NO"/>
          </a:p>
        </p:txBody>
      </p:sp>
    </p:spTree>
    <p:extLst>
      <p:ext uri="{BB962C8B-B14F-4D97-AF65-F5344CB8AC3E}">
        <p14:creationId xmlns:p14="http://schemas.microsoft.com/office/powerpoint/2010/main" val="216456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lysbilde 1">
    <p:spTree>
      <p:nvGrpSpPr>
        <p:cNvPr id="1" name=""/>
        <p:cNvGrpSpPr/>
        <p:nvPr/>
      </p:nvGrpSpPr>
      <p:grpSpPr>
        <a:xfrm>
          <a:off x="0" y="0"/>
          <a:ext cx="0" cy="0"/>
          <a:chOff x="0" y="0"/>
          <a:chExt cx="0" cy="0"/>
        </a:xfrm>
      </p:grpSpPr>
      <p:sp>
        <p:nvSpPr>
          <p:cNvPr id="9" name="Rektangel 8">
            <a:extLst>
              <a:ext uri="{C183D7F6-B498-43B3-948B-1728B52AA6E4}">
                <adec:decorative xmlns:adec="http://schemas.microsoft.com/office/drawing/2017/decorative" val="1"/>
              </a:ext>
            </a:extLst>
          </p:cNvPr>
          <p:cNvSpPr/>
          <p:nvPr userDrawn="1"/>
        </p:nvSpPr>
        <p:spPr>
          <a:xfrm>
            <a:off x="0" y="1"/>
            <a:ext cx="18288000" cy="10286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pic>
        <p:nvPicPr>
          <p:cNvPr id="7" name="Bilde 6" descr="Innlandet fylkeskommun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970" y="336980"/>
            <a:ext cx="3845504" cy="1567959"/>
          </a:xfrm>
          <a:prstGeom prst="rect">
            <a:avLst/>
          </a:prstGeom>
        </p:spPr>
      </p:pic>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2690460"/>
            <a:ext cx="15773400" cy="1581150"/>
          </a:xfrm>
          <a:prstGeom prst="rect">
            <a:avLst/>
          </a:prstGeom>
        </p:spPr>
        <p:txBody>
          <a:bodyPr vert="horz" lIns="91440" tIns="45720" rIns="91440" bIns="45720" rtlCol="0" anchor="ctr">
            <a:normAutofit/>
          </a:bodyPr>
          <a:lstStyle>
            <a:lvl1pPr algn="ctr">
              <a:defRPr sz="7200" b="1">
                <a:solidFill>
                  <a:schemeClr val="bg1"/>
                </a:solidFill>
              </a:defRPr>
            </a:lvl1pPr>
          </a:lstStyle>
          <a:p>
            <a:r>
              <a:rPr lang="nb-NO"/>
              <a:t>Klikk for å redigere tittelstil</a:t>
            </a:r>
          </a:p>
        </p:txBody>
      </p:sp>
      <p:pic>
        <p:nvPicPr>
          <p:cNvPr id="4" name="Bilde 3">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63800"/>
            <a:ext cx="7827818" cy="4523199"/>
          </a:xfrm>
          <a:prstGeom prst="rect">
            <a:avLst/>
          </a:prstGeom>
        </p:spPr>
      </p:pic>
      <p:sp>
        <p:nvSpPr>
          <p:cNvPr id="17" name="Plassholder for tekst 16"/>
          <p:cNvSpPr>
            <a:spLocks noGrp="1"/>
          </p:cNvSpPr>
          <p:nvPr>
            <p:ph type="body" sz="quarter" idx="10"/>
          </p:nvPr>
        </p:nvSpPr>
        <p:spPr>
          <a:xfrm>
            <a:off x="1257300" y="4704998"/>
            <a:ext cx="15773400" cy="1876425"/>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Klikk for å redigere tekststiler i malen</a:t>
            </a:r>
          </a:p>
        </p:txBody>
      </p:sp>
    </p:spTree>
    <p:extLst>
      <p:ext uri="{BB962C8B-B14F-4D97-AF65-F5344CB8AC3E}">
        <p14:creationId xmlns:p14="http://schemas.microsoft.com/office/powerpoint/2010/main" val="185069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1">
    <p:spTree>
      <p:nvGrpSpPr>
        <p:cNvPr id="1" name=""/>
        <p:cNvGrpSpPr/>
        <p:nvPr/>
      </p:nvGrpSpPr>
      <p:grpSpPr>
        <a:xfrm>
          <a:off x="0" y="0"/>
          <a:ext cx="0" cy="0"/>
          <a:chOff x="0" y="0"/>
          <a:chExt cx="0" cy="0"/>
        </a:xfrm>
      </p:grpSpPr>
      <p:sp>
        <p:nvSpPr>
          <p:cNvPr id="9" name="Rektangel 8">
            <a:extLst>
              <a:ext uri="{C183D7F6-B498-43B3-948B-1728B52AA6E4}">
                <adec:decorative xmlns:adec="http://schemas.microsoft.com/office/drawing/2017/decorative" val="1"/>
              </a:ext>
            </a:extLst>
          </p:cNvPr>
          <p:cNvSpPr/>
          <p:nvPr userDrawn="1"/>
        </p:nvSpPr>
        <p:spPr>
          <a:xfrm>
            <a:off x="0" y="1"/>
            <a:ext cx="18288000" cy="10286999"/>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pic>
        <p:nvPicPr>
          <p:cNvPr id="7" name="Bilde 6" descr="Innlandet fylkeskommune,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970" y="336980"/>
            <a:ext cx="3845504" cy="1567959"/>
          </a:xfrm>
          <a:prstGeom prst="rect">
            <a:avLst/>
          </a:prstGeom>
        </p:spPr>
      </p:pic>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2690460"/>
            <a:ext cx="15773400" cy="1581150"/>
          </a:xfrm>
          <a:prstGeom prst="rect">
            <a:avLst/>
          </a:prstGeom>
        </p:spPr>
        <p:txBody>
          <a:bodyPr vert="horz" lIns="91440" tIns="45720" rIns="91440" bIns="45720" rtlCol="0" anchor="ctr">
            <a:normAutofit/>
          </a:bodyPr>
          <a:lstStyle>
            <a:lvl1pPr algn="ctr">
              <a:defRPr sz="7200" b="1">
                <a:solidFill>
                  <a:schemeClr val="bg1"/>
                </a:solidFill>
              </a:defRPr>
            </a:lvl1pPr>
          </a:lstStyle>
          <a:p>
            <a:r>
              <a:rPr lang="nb-NO"/>
              <a:t>Klikk for å redigere tittelstil</a:t>
            </a:r>
          </a:p>
        </p:txBody>
      </p:sp>
      <p:pic>
        <p:nvPicPr>
          <p:cNvPr id="4" name="Bilde 3">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763800"/>
            <a:ext cx="7827818" cy="4523199"/>
          </a:xfrm>
          <a:prstGeom prst="rect">
            <a:avLst/>
          </a:prstGeom>
        </p:spPr>
      </p:pic>
      <p:sp>
        <p:nvSpPr>
          <p:cNvPr id="17" name="Plassholder for tekst 16"/>
          <p:cNvSpPr>
            <a:spLocks noGrp="1"/>
          </p:cNvSpPr>
          <p:nvPr>
            <p:ph type="body" sz="quarter" idx="10"/>
          </p:nvPr>
        </p:nvSpPr>
        <p:spPr>
          <a:xfrm>
            <a:off x="1257300" y="4704998"/>
            <a:ext cx="15773400" cy="1876425"/>
          </a:xfr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nb-NO"/>
              <a:t>Klikk for å redigere tekststiler i malen</a:t>
            </a:r>
          </a:p>
        </p:txBody>
      </p:sp>
    </p:spTree>
    <p:extLst>
      <p:ext uri="{BB962C8B-B14F-4D97-AF65-F5344CB8AC3E}">
        <p14:creationId xmlns:p14="http://schemas.microsoft.com/office/powerpoint/2010/main" val="84517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1038659"/>
            <a:ext cx="15773400" cy="1581150"/>
          </a:xfrm>
          <a:prstGeom prst="rect">
            <a:avLst/>
          </a:prstGeom>
        </p:spPr>
        <p:txBody>
          <a:bodyPr vert="horz" lIns="91440" tIns="45720" rIns="91440" bIns="45720" rtlCol="0" anchor="ctr">
            <a:normAutofit/>
          </a:bodyPr>
          <a:lstStyle/>
          <a:p>
            <a:r>
              <a:rPr lang="nb-NO"/>
              <a:t>Klikk for å redigere tittelstil</a:t>
            </a:r>
          </a:p>
        </p:txBody>
      </p:sp>
      <p:sp>
        <p:nvSpPr>
          <p:cNvPr id="10" name="Plassholder for tekst 8"/>
          <p:cNvSpPr>
            <a:spLocks noGrp="1"/>
          </p:cNvSpPr>
          <p:nvPr>
            <p:ph type="body" sz="quarter" idx="10"/>
          </p:nvPr>
        </p:nvSpPr>
        <p:spPr>
          <a:xfrm>
            <a:off x="1257300" y="2838202"/>
            <a:ext cx="15773400" cy="5346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0358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2 spalter">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1038659"/>
            <a:ext cx="15773400" cy="1581150"/>
          </a:xfrm>
          <a:prstGeom prst="rect">
            <a:avLst/>
          </a:prstGeom>
        </p:spPr>
        <p:txBody>
          <a:bodyPr vert="horz" lIns="91440" tIns="45720" rIns="91440" bIns="45720" rtlCol="0" anchor="ctr">
            <a:normAutofit/>
          </a:bodyPr>
          <a:lstStyle/>
          <a:p>
            <a:r>
              <a:rPr lang="nb-NO"/>
              <a:t>Klikk for å redigere tittelstil</a:t>
            </a:r>
          </a:p>
        </p:txBody>
      </p:sp>
      <p:sp>
        <p:nvSpPr>
          <p:cNvPr id="10"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1257301" y="2838202"/>
            <a:ext cx="5929313" cy="5346588"/>
          </a:xfrm>
        </p:spPr>
        <p:txBody>
          <a:bodyPr/>
          <a:lstStyle/>
          <a:p>
            <a:r>
              <a:rPr lang="nb-NO"/>
              <a:t>Klikk på ikonet for å legge til et bilde</a:t>
            </a:r>
          </a:p>
        </p:txBody>
      </p:sp>
      <p:sp>
        <p:nvSpPr>
          <p:cNvPr id="13" name="Plassholder for innhold 3"/>
          <p:cNvSpPr>
            <a:spLocks noGrp="1"/>
          </p:cNvSpPr>
          <p:nvPr>
            <p:ph sz="quarter" idx="15"/>
          </p:nvPr>
        </p:nvSpPr>
        <p:spPr>
          <a:xfrm>
            <a:off x="7586663" y="2838203"/>
            <a:ext cx="9444038" cy="53363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85756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2 spalter 2">
    <p:spTree>
      <p:nvGrpSpPr>
        <p:cNvPr id="1" name=""/>
        <p:cNvGrpSpPr/>
        <p:nvPr/>
      </p:nvGrpSpPr>
      <p:grpSpPr>
        <a:xfrm>
          <a:off x="0" y="0"/>
          <a:ext cx="0" cy="0"/>
          <a:chOff x="0" y="0"/>
          <a:chExt cx="0" cy="0"/>
        </a:xfrm>
      </p:grpSpPr>
      <p:sp>
        <p:nvSpPr>
          <p:cNvPr id="13"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1010949"/>
            <a:ext cx="15773400" cy="1581150"/>
          </a:xfrm>
          <a:prstGeom prst="rect">
            <a:avLst/>
          </a:prstGeom>
        </p:spPr>
        <p:txBody>
          <a:bodyPr vert="horz" lIns="91440" tIns="45720" rIns="91440" bIns="45720" rtlCol="0" anchor="ctr">
            <a:normAutofit/>
          </a:bodyPr>
          <a:lstStyle/>
          <a:p>
            <a:r>
              <a:rPr lang="nb-NO"/>
              <a:t>Klikk for å redigere tittelstil</a:t>
            </a:r>
          </a:p>
        </p:txBody>
      </p:sp>
      <p:sp>
        <p:nvSpPr>
          <p:cNvPr id="12" name="Plassholder for bilde 8">
            <a:extLst>
              <a:ext uri="{FF2B5EF4-FFF2-40B4-BE49-F238E27FC236}">
                <a16:creationId xmlns:a16="http://schemas.microsoft.com/office/drawing/2014/main" id="{91C49AE3-5B04-3248-AB85-890B9E9B947D}"/>
              </a:ext>
            </a:extLst>
          </p:cNvPr>
          <p:cNvSpPr>
            <a:spLocks noGrp="1"/>
          </p:cNvSpPr>
          <p:nvPr>
            <p:ph type="pic" sz="quarter" idx="13"/>
          </p:nvPr>
        </p:nvSpPr>
        <p:spPr>
          <a:xfrm>
            <a:off x="11101388" y="2810493"/>
            <a:ext cx="5929313" cy="5346588"/>
          </a:xfrm>
        </p:spPr>
        <p:txBody>
          <a:bodyPr/>
          <a:lstStyle/>
          <a:p>
            <a:r>
              <a:rPr lang="nb-NO"/>
              <a:t>Klikk på ikonet for å legge til et bilde</a:t>
            </a:r>
          </a:p>
        </p:txBody>
      </p:sp>
      <p:sp>
        <p:nvSpPr>
          <p:cNvPr id="14" name="Plassholder for innhold 3"/>
          <p:cNvSpPr>
            <a:spLocks noGrp="1"/>
          </p:cNvSpPr>
          <p:nvPr>
            <p:ph sz="quarter" idx="15"/>
          </p:nvPr>
        </p:nvSpPr>
        <p:spPr>
          <a:xfrm>
            <a:off x="1257301" y="2810493"/>
            <a:ext cx="9444038" cy="53363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26673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2 spalter 3">
    <p:spTree>
      <p:nvGrpSpPr>
        <p:cNvPr id="1" name=""/>
        <p:cNvGrpSpPr/>
        <p:nvPr/>
      </p:nvGrpSpPr>
      <p:grpSpPr>
        <a:xfrm>
          <a:off x="0" y="0"/>
          <a:ext cx="0" cy="0"/>
          <a:chOff x="0" y="0"/>
          <a:chExt cx="0" cy="0"/>
        </a:xfrm>
      </p:grpSpPr>
      <p:sp>
        <p:nvSpPr>
          <p:cNvPr id="11"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1038659"/>
            <a:ext cx="15773400" cy="1581150"/>
          </a:xfrm>
          <a:prstGeom prst="rect">
            <a:avLst/>
          </a:prstGeom>
        </p:spPr>
        <p:txBody>
          <a:bodyPr vert="horz" lIns="91440" tIns="45720" rIns="91440" bIns="45720" rtlCol="0" anchor="ctr">
            <a:normAutofit/>
          </a:bodyPr>
          <a:lstStyle/>
          <a:p>
            <a:r>
              <a:rPr lang="nb-NO"/>
              <a:t>Klikk for å redigere tittelstil</a:t>
            </a:r>
          </a:p>
        </p:txBody>
      </p:sp>
      <p:sp>
        <p:nvSpPr>
          <p:cNvPr id="13" name="Plassholder for innhold 3"/>
          <p:cNvSpPr>
            <a:spLocks noGrp="1"/>
          </p:cNvSpPr>
          <p:nvPr>
            <p:ph sz="quarter" idx="15" hasCustomPrompt="1"/>
          </p:nvPr>
        </p:nvSpPr>
        <p:spPr>
          <a:xfrm>
            <a:off x="9349275" y="2838203"/>
            <a:ext cx="7681425" cy="5336382"/>
          </a:xfrm>
        </p:spPr>
        <p:txBody>
          <a:bodyPr/>
          <a:lstStyle/>
          <a:p>
            <a:pPr lvl="0"/>
            <a:r>
              <a:rPr lang="nb-NO"/>
              <a:t>Rediger tekststiler i malen</a:t>
            </a:r>
          </a:p>
          <a:p>
            <a:pPr lvl="1"/>
            <a:r>
              <a:rPr lang="nb-NO"/>
              <a:t>Andre nivå</a:t>
            </a:r>
          </a:p>
          <a:p>
            <a:pPr lvl="2"/>
            <a:r>
              <a:rPr lang="nb-NO" err="1"/>
              <a:t>redje</a:t>
            </a:r>
            <a:r>
              <a:rPr lang="nb-NO"/>
              <a:t> nivå</a:t>
            </a:r>
          </a:p>
          <a:p>
            <a:pPr lvl="3"/>
            <a:r>
              <a:rPr lang="nb-NO"/>
              <a:t>Fjerde nivå</a:t>
            </a:r>
          </a:p>
          <a:p>
            <a:pPr lvl="4"/>
            <a:r>
              <a:rPr lang="nb-NO"/>
              <a:t>Femte nivå</a:t>
            </a:r>
          </a:p>
        </p:txBody>
      </p:sp>
      <p:sp>
        <p:nvSpPr>
          <p:cNvPr id="6" name="Plassholder for innhold 3">
            <a:extLst>
              <a:ext uri="{FF2B5EF4-FFF2-40B4-BE49-F238E27FC236}">
                <a16:creationId xmlns:a16="http://schemas.microsoft.com/office/drawing/2014/main" id="{6A173FF9-9E7D-4D6F-9FC8-7799B690E327}"/>
              </a:ext>
            </a:extLst>
          </p:cNvPr>
          <p:cNvSpPr>
            <a:spLocks noGrp="1"/>
          </p:cNvSpPr>
          <p:nvPr>
            <p:ph sz="quarter" idx="16"/>
          </p:nvPr>
        </p:nvSpPr>
        <p:spPr>
          <a:xfrm>
            <a:off x="1257299" y="2838203"/>
            <a:ext cx="7681427" cy="53363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07815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3 spalter">
    <p:spTree>
      <p:nvGrpSpPr>
        <p:cNvPr id="1" name=""/>
        <p:cNvGrpSpPr/>
        <p:nvPr/>
      </p:nvGrpSpPr>
      <p:grpSpPr>
        <a:xfrm>
          <a:off x="0" y="0"/>
          <a:ext cx="0" cy="0"/>
          <a:chOff x="0" y="0"/>
          <a:chExt cx="0" cy="0"/>
        </a:xfrm>
      </p:grpSpPr>
      <p:sp>
        <p:nvSpPr>
          <p:cNvPr id="29" name="Plassholder for bilde 28">
            <a:extLst>
              <a:ext uri="{FF2B5EF4-FFF2-40B4-BE49-F238E27FC236}">
                <a16:creationId xmlns:a16="http://schemas.microsoft.com/office/drawing/2014/main" id="{9D901454-00EF-F941-9DEF-C912F468EC11}"/>
              </a:ext>
            </a:extLst>
          </p:cNvPr>
          <p:cNvSpPr>
            <a:spLocks noGrp="1"/>
          </p:cNvSpPr>
          <p:nvPr>
            <p:ph type="pic" sz="quarter" idx="15"/>
          </p:nvPr>
        </p:nvSpPr>
        <p:spPr>
          <a:xfrm>
            <a:off x="1006397" y="1146245"/>
            <a:ext cx="4341018" cy="4443410"/>
          </a:xfrm>
        </p:spPr>
        <p:txBody>
          <a:bodyPr/>
          <a:lstStyle/>
          <a:p>
            <a:r>
              <a:rPr lang="nb-NO"/>
              <a:t>Klikk på ikonet for å legge til et bilde</a:t>
            </a:r>
          </a:p>
        </p:txBody>
      </p:sp>
      <p:sp>
        <p:nvSpPr>
          <p:cNvPr id="25" name="Plassholder for tekst 24">
            <a:extLst>
              <a:ext uri="{FF2B5EF4-FFF2-40B4-BE49-F238E27FC236}">
                <a16:creationId xmlns:a16="http://schemas.microsoft.com/office/drawing/2014/main" id="{3209E090-8181-0247-8175-FD2288F857F9}"/>
              </a:ext>
            </a:extLst>
          </p:cNvPr>
          <p:cNvSpPr>
            <a:spLocks noGrp="1"/>
          </p:cNvSpPr>
          <p:nvPr>
            <p:ph type="body" sz="quarter" idx="12"/>
          </p:nvPr>
        </p:nvSpPr>
        <p:spPr>
          <a:xfrm>
            <a:off x="1007478" y="5634904"/>
            <a:ext cx="4341018" cy="654845"/>
          </a:xfrm>
        </p:spPr>
        <p:txBody>
          <a:bodyPr>
            <a:noAutofit/>
          </a:bodyPr>
          <a:lstStyle>
            <a:lvl1pPr marL="0" indent="0" algn="ctr">
              <a:buNone/>
              <a:defRPr sz="2700" b="1"/>
            </a:lvl1pPr>
          </a:lstStyle>
          <a:p>
            <a:pPr lvl="0"/>
            <a:r>
              <a:rPr lang="nb-NO"/>
              <a:t>Klikk for å redigere tekststiler i malen</a:t>
            </a:r>
          </a:p>
        </p:txBody>
      </p:sp>
      <p:sp>
        <p:nvSpPr>
          <p:cNvPr id="3" name="Plassholder for innhold 2">
            <a:extLst>
              <a:ext uri="{FF2B5EF4-FFF2-40B4-BE49-F238E27FC236}">
                <a16:creationId xmlns:a16="http://schemas.microsoft.com/office/drawing/2014/main" id="{BCBCA700-E822-8546-BA53-CAD381523565}"/>
              </a:ext>
            </a:extLst>
          </p:cNvPr>
          <p:cNvSpPr>
            <a:spLocks noGrp="1"/>
          </p:cNvSpPr>
          <p:nvPr>
            <p:ph idx="1"/>
          </p:nvPr>
        </p:nvSpPr>
        <p:spPr>
          <a:xfrm>
            <a:off x="1007479" y="6289315"/>
            <a:ext cx="4339937" cy="1683545"/>
          </a:xfrm>
        </p:spPr>
        <p:txBody>
          <a:bodyPr>
            <a:normAutofit/>
          </a:bodyPr>
          <a:lstStyle>
            <a:lvl1pPr marL="0" indent="0" algn="ctr">
              <a:buNone/>
              <a:defRPr sz="2400"/>
            </a:lvl1pPr>
          </a:lstStyle>
          <a:p>
            <a:pPr lvl="0"/>
            <a:r>
              <a:rPr lang="nb-NO"/>
              <a:t>Klikk for å redigere tekststiler i malen</a:t>
            </a:r>
          </a:p>
        </p:txBody>
      </p:sp>
      <p:sp>
        <p:nvSpPr>
          <p:cNvPr id="30" name="Plassholder for bilde 28">
            <a:extLst>
              <a:ext uri="{FF2B5EF4-FFF2-40B4-BE49-F238E27FC236}">
                <a16:creationId xmlns:a16="http://schemas.microsoft.com/office/drawing/2014/main" id="{20746FCF-CD86-9E40-8268-311A3B27A9AB}"/>
              </a:ext>
            </a:extLst>
          </p:cNvPr>
          <p:cNvSpPr>
            <a:spLocks noGrp="1"/>
          </p:cNvSpPr>
          <p:nvPr>
            <p:ph type="pic" sz="quarter" idx="16"/>
          </p:nvPr>
        </p:nvSpPr>
        <p:spPr>
          <a:xfrm>
            <a:off x="6973053" y="1191059"/>
            <a:ext cx="4341018" cy="4443410"/>
          </a:xfrm>
        </p:spPr>
        <p:txBody>
          <a:bodyPr/>
          <a:lstStyle/>
          <a:p>
            <a:r>
              <a:rPr lang="nb-NO"/>
              <a:t>Klikk på ikonet for å legge til et bilde</a:t>
            </a:r>
          </a:p>
        </p:txBody>
      </p:sp>
      <p:sp>
        <p:nvSpPr>
          <p:cNvPr id="26" name="Plassholder for tekst 24">
            <a:extLst>
              <a:ext uri="{FF2B5EF4-FFF2-40B4-BE49-F238E27FC236}">
                <a16:creationId xmlns:a16="http://schemas.microsoft.com/office/drawing/2014/main" id="{B3DDC085-2F7A-1941-9FC5-0F891B6971EC}"/>
              </a:ext>
            </a:extLst>
          </p:cNvPr>
          <p:cNvSpPr>
            <a:spLocks noGrp="1"/>
          </p:cNvSpPr>
          <p:nvPr>
            <p:ph type="body" sz="quarter" idx="13"/>
          </p:nvPr>
        </p:nvSpPr>
        <p:spPr>
          <a:xfrm>
            <a:off x="6973053" y="5634470"/>
            <a:ext cx="4341018" cy="654845"/>
          </a:xfrm>
        </p:spPr>
        <p:txBody>
          <a:bodyPr>
            <a:noAutofit/>
          </a:bodyPr>
          <a:lstStyle>
            <a:lvl1pPr marL="0" indent="0" algn="ctr">
              <a:buNone/>
              <a:defRPr sz="2700" b="1"/>
            </a:lvl1pPr>
          </a:lstStyle>
          <a:p>
            <a:pPr lvl="0"/>
            <a:r>
              <a:rPr lang="nb-NO"/>
              <a:t>Klikk for å redigere tekststiler i malen</a:t>
            </a:r>
          </a:p>
        </p:txBody>
      </p:sp>
      <p:sp>
        <p:nvSpPr>
          <p:cNvPr id="18" name="Plassholder for tekst 17">
            <a:extLst>
              <a:ext uri="{FF2B5EF4-FFF2-40B4-BE49-F238E27FC236}">
                <a16:creationId xmlns:a16="http://schemas.microsoft.com/office/drawing/2014/main" id="{24768D3A-B4C6-4846-93C7-5FD37A32839B}"/>
              </a:ext>
            </a:extLst>
          </p:cNvPr>
          <p:cNvSpPr>
            <a:spLocks noGrp="1"/>
          </p:cNvSpPr>
          <p:nvPr>
            <p:ph type="body" sz="quarter" idx="10"/>
          </p:nvPr>
        </p:nvSpPr>
        <p:spPr>
          <a:xfrm>
            <a:off x="6973053" y="6309879"/>
            <a:ext cx="4341018" cy="1683543"/>
          </a:xfrm>
        </p:spPr>
        <p:txBody>
          <a:bodyPr>
            <a:noAutofit/>
          </a:bodyPr>
          <a:lstStyle>
            <a:lvl1pPr marL="0" indent="0" algn="ctr">
              <a:buNone/>
              <a:defRPr sz="2400"/>
            </a:lvl1pPr>
          </a:lstStyle>
          <a:p>
            <a:pPr lvl="0"/>
            <a:r>
              <a:rPr lang="nb-NO"/>
              <a:t>Klikk for å redigere tekststiler i malen</a:t>
            </a:r>
          </a:p>
        </p:txBody>
      </p:sp>
      <p:sp>
        <p:nvSpPr>
          <p:cNvPr id="31" name="Plassholder for bilde 28">
            <a:extLst>
              <a:ext uri="{FF2B5EF4-FFF2-40B4-BE49-F238E27FC236}">
                <a16:creationId xmlns:a16="http://schemas.microsoft.com/office/drawing/2014/main" id="{0BDCBDE5-9EC4-1F42-A694-F170EEB596E1}"/>
              </a:ext>
            </a:extLst>
          </p:cNvPr>
          <p:cNvSpPr>
            <a:spLocks noGrp="1"/>
          </p:cNvSpPr>
          <p:nvPr>
            <p:ph type="pic" sz="quarter" idx="17"/>
          </p:nvPr>
        </p:nvSpPr>
        <p:spPr>
          <a:xfrm>
            <a:off x="12939273" y="1184347"/>
            <a:ext cx="4341018" cy="4443410"/>
          </a:xfrm>
        </p:spPr>
        <p:txBody>
          <a:bodyPr/>
          <a:lstStyle/>
          <a:p>
            <a:r>
              <a:rPr lang="nb-NO"/>
              <a:t>Klikk på ikonet for å legge til et bilde</a:t>
            </a:r>
          </a:p>
        </p:txBody>
      </p:sp>
      <p:sp>
        <p:nvSpPr>
          <p:cNvPr id="27" name="Plassholder for tekst 24">
            <a:extLst>
              <a:ext uri="{FF2B5EF4-FFF2-40B4-BE49-F238E27FC236}">
                <a16:creationId xmlns:a16="http://schemas.microsoft.com/office/drawing/2014/main" id="{D12C300D-76CB-DE4E-AB53-CF4F3A56A6F7}"/>
              </a:ext>
            </a:extLst>
          </p:cNvPr>
          <p:cNvSpPr>
            <a:spLocks noGrp="1"/>
          </p:cNvSpPr>
          <p:nvPr>
            <p:ph type="body" sz="quarter" idx="14"/>
          </p:nvPr>
        </p:nvSpPr>
        <p:spPr>
          <a:xfrm>
            <a:off x="12939273" y="5634469"/>
            <a:ext cx="4341018" cy="654845"/>
          </a:xfrm>
        </p:spPr>
        <p:txBody>
          <a:bodyPr>
            <a:noAutofit/>
          </a:bodyPr>
          <a:lstStyle>
            <a:lvl1pPr marL="0" indent="0" algn="ctr">
              <a:buNone/>
              <a:defRPr sz="2700" b="1"/>
            </a:lvl1pPr>
          </a:lstStyle>
          <a:p>
            <a:pPr lvl="0"/>
            <a:r>
              <a:rPr lang="nb-NO"/>
              <a:t>Klikk for å redigere tekststiler i malen</a:t>
            </a:r>
          </a:p>
        </p:txBody>
      </p:sp>
      <p:sp>
        <p:nvSpPr>
          <p:cNvPr id="20" name="Plassholder for tekst 19">
            <a:extLst>
              <a:ext uri="{FF2B5EF4-FFF2-40B4-BE49-F238E27FC236}">
                <a16:creationId xmlns:a16="http://schemas.microsoft.com/office/drawing/2014/main" id="{1C6F9580-4146-5B4D-9F2D-B0FE9E7AD5A2}"/>
              </a:ext>
            </a:extLst>
          </p:cNvPr>
          <p:cNvSpPr>
            <a:spLocks noGrp="1"/>
          </p:cNvSpPr>
          <p:nvPr>
            <p:ph type="body" sz="quarter" idx="11"/>
          </p:nvPr>
        </p:nvSpPr>
        <p:spPr>
          <a:xfrm>
            <a:off x="12939710" y="6296025"/>
            <a:ext cx="4341020" cy="1683543"/>
          </a:xfrm>
        </p:spPr>
        <p:txBody>
          <a:bodyPr>
            <a:noAutofit/>
          </a:bodyPr>
          <a:lstStyle>
            <a:lvl1pPr marL="0" indent="0" algn="ctr">
              <a:buNone/>
              <a:defRPr sz="2400"/>
            </a:lvl1pPr>
          </a:lstStyle>
          <a:p>
            <a:pPr lvl="0"/>
            <a:r>
              <a:rPr lang="nb-NO"/>
              <a:t>Klikk for å redigere tekststiler i malen</a:t>
            </a:r>
          </a:p>
        </p:txBody>
      </p:sp>
    </p:spTree>
    <p:extLst>
      <p:ext uri="{BB962C8B-B14F-4D97-AF65-F5344CB8AC3E}">
        <p14:creationId xmlns:p14="http://schemas.microsoft.com/office/powerpoint/2010/main" val="67841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1"/>
            <a:ext cx="18288000" cy="8915399"/>
          </a:xfrm>
        </p:spPr>
        <p:txBody>
          <a:bodyPr/>
          <a:lstStyle/>
          <a:p>
            <a:r>
              <a:rPr lang="nb-NO"/>
              <a:t>Klikk på ikonet for å legge til et bilde</a:t>
            </a:r>
          </a:p>
        </p:txBody>
      </p:sp>
    </p:spTree>
    <p:extLst>
      <p:ext uri="{BB962C8B-B14F-4D97-AF65-F5344CB8AC3E}">
        <p14:creationId xmlns:p14="http://schemas.microsoft.com/office/powerpoint/2010/main" val="40414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6" name="Rektangel 5">
            <a:extLst>
              <a:ext uri="{C183D7F6-B498-43B3-948B-1728B52AA6E4}">
                <adec:decorative xmlns:adec="http://schemas.microsoft.com/office/drawing/2017/decorative" val="1"/>
              </a:ext>
            </a:extLst>
          </p:cNvPr>
          <p:cNvSpPr/>
          <p:nvPr userDrawn="1"/>
        </p:nvSpPr>
        <p:spPr>
          <a:xfrm>
            <a:off x="0" y="1"/>
            <a:ext cx="18288000" cy="10286999"/>
          </a:xfrm>
          <a:prstGeom prst="rect">
            <a:avLst/>
          </a:prstGeom>
          <a:solidFill>
            <a:srgbClr val="005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pic>
        <p:nvPicPr>
          <p:cNvPr id="3" name="Bilde 2" descr="Innlandet fylkeskommune, logo">
            <a:extLst>
              <a:ext uri="{FF2B5EF4-FFF2-40B4-BE49-F238E27FC236}">
                <a16:creationId xmlns:a16="http://schemas.microsoft.com/office/drawing/2014/main" id="{2B608A84-4715-4F48-B249-2305DA85366C}"/>
              </a:ext>
            </a:extLst>
          </p:cNvPr>
          <p:cNvPicPr>
            <a:picLocks noChangeAspect="1"/>
          </p:cNvPicPr>
          <p:nvPr userDrawn="1"/>
        </p:nvPicPr>
        <p:blipFill>
          <a:blip r:embed="rId2"/>
          <a:stretch>
            <a:fillRect/>
          </a:stretch>
        </p:blipFill>
        <p:spPr>
          <a:xfrm>
            <a:off x="5948103" y="1969781"/>
            <a:ext cx="6391794" cy="5328605"/>
          </a:xfrm>
          <a:prstGeom prst="rect">
            <a:avLst/>
          </a:prstGeom>
        </p:spPr>
      </p:pic>
      <p:pic>
        <p:nvPicPr>
          <p:cNvPr id="4" name="Bilde 3">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298386"/>
            <a:ext cx="5172075" cy="2988614"/>
          </a:xfrm>
          <a:prstGeom prst="rect">
            <a:avLst/>
          </a:prstGeom>
        </p:spPr>
      </p:pic>
    </p:spTree>
    <p:extLst>
      <p:ext uri="{BB962C8B-B14F-4D97-AF65-F5344CB8AC3E}">
        <p14:creationId xmlns:p14="http://schemas.microsoft.com/office/powerpoint/2010/main" val="2681044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12/4/2024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28468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5EE7753-7937-2848-86A7-8DF6CFBEDE89}"/>
              </a:ext>
            </a:extLst>
          </p:cNvPr>
          <p:cNvSpPr>
            <a:spLocks noGrp="1"/>
          </p:cNvSpPr>
          <p:nvPr>
            <p:ph type="title"/>
          </p:nvPr>
        </p:nvSpPr>
        <p:spPr>
          <a:xfrm>
            <a:off x="1257300" y="933006"/>
            <a:ext cx="15773400" cy="15811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94CCE55-90BB-6640-8F42-8512B2E6BDDD}"/>
              </a:ext>
            </a:extLst>
          </p:cNvPr>
          <p:cNvSpPr>
            <a:spLocks noGrp="1"/>
          </p:cNvSpPr>
          <p:nvPr>
            <p:ph type="body" idx="1"/>
          </p:nvPr>
        </p:nvSpPr>
        <p:spPr>
          <a:xfrm>
            <a:off x="1257300" y="2732550"/>
            <a:ext cx="15773400" cy="5346588"/>
          </a:xfrm>
          <a:prstGeom prst="rect">
            <a:avLst/>
          </a:prstGeom>
        </p:spPr>
        <p:txBody>
          <a:bodyPr vert="horz" lIns="91440" tIns="45720" rIns="91440" bIns="45720" rtlCol="0">
            <a:normAutofit/>
          </a:bodyPr>
          <a:lstStyle/>
          <a:p>
            <a:r>
              <a:rPr lang="nb-NO"/>
              <a:t>Rediger tekststiler i malen
Andre nivå
Tredje nivå
Fjerde nivå
Femte nivå</a:t>
            </a:r>
          </a:p>
        </p:txBody>
      </p:sp>
      <p:sp>
        <p:nvSpPr>
          <p:cNvPr id="5" name="Rektangel 4">
            <a:extLst>
              <a:ext uri="{C183D7F6-B498-43B3-948B-1728B52AA6E4}">
                <adec:decorative xmlns:adec="http://schemas.microsoft.com/office/drawing/2017/decorative" val="1"/>
              </a:ext>
            </a:extLst>
          </p:cNvPr>
          <p:cNvSpPr/>
          <p:nvPr userDrawn="1"/>
        </p:nvSpPr>
        <p:spPr>
          <a:xfrm>
            <a:off x="0" y="8929020"/>
            <a:ext cx="18288000" cy="1371834"/>
          </a:xfrm>
          <a:prstGeom prst="rect">
            <a:avLst/>
          </a:prstGeom>
          <a:solidFill>
            <a:srgbClr val="005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pic>
        <p:nvPicPr>
          <p:cNvPr id="7" name="Bilde 6" descr="Innlandet fylkeskommune, logo"/>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0024" y="9028799"/>
            <a:ext cx="3014663" cy="1229193"/>
          </a:xfrm>
          <a:prstGeom prst="rect">
            <a:avLst/>
          </a:prstGeom>
        </p:spPr>
      </p:pic>
    </p:spTree>
    <p:extLst>
      <p:ext uri="{BB962C8B-B14F-4D97-AF65-F5344CB8AC3E}">
        <p14:creationId xmlns:p14="http://schemas.microsoft.com/office/powerpoint/2010/main" val="9402761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p:txStyles>
    <p:titleStyle>
      <a:lvl1pPr algn="l" defTabSz="1371600" rtl="0" eaLnBrk="1" latinLnBrk="0" hangingPunct="1">
        <a:lnSpc>
          <a:spcPct val="90000"/>
        </a:lnSpc>
        <a:spcBef>
          <a:spcPct val="0"/>
        </a:spcBef>
        <a:buNone/>
        <a:defRPr sz="6000" b="1" kern="1200">
          <a:solidFill>
            <a:srgbClr val="00574F"/>
          </a:solidFill>
          <a:latin typeface="Roboto" panose="02000000000000000000" pitchFamily="2" charset="0"/>
          <a:ea typeface="Roboto" panose="02000000000000000000" pitchFamily="2" charset="0"/>
          <a:cs typeface="Arial" panose="020B0604020202020204" pitchFamily="34" charset="0"/>
        </a:defRPr>
      </a:lvl1pPr>
    </p:titleStyle>
    <p:bodyStyle>
      <a:lvl1pPr marL="342900" indent="-342900" algn="l" defTabSz="1371600" rtl="0" eaLnBrk="1" latinLnBrk="0" hangingPunct="1">
        <a:lnSpc>
          <a:spcPct val="100000"/>
        </a:lnSpc>
        <a:spcBef>
          <a:spcPts val="1500"/>
        </a:spcBef>
        <a:buClr>
          <a:srgbClr val="00574F"/>
        </a:buClr>
        <a:buSzPct val="130000"/>
        <a:buFont typeface="Arial" panose="020B0604020202020204" pitchFamily="34" charset="0"/>
        <a:buChar char="•"/>
        <a:defRPr sz="4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b-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innlandetfylke.no/Kalender/CalendarEvent.aspx?Id=2379&amp;MId1=7" TargetMode="External"/><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prod01.elementscloud.no/publikum/920717152/DmbMeeting/1045"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nlandsstatistikk.no/nyheter/landbruket-i-innlandet.56834.aspx"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4800" y="3771900"/>
            <a:ext cx="15773400" cy="1581150"/>
          </a:xfrm>
        </p:spPr>
        <p:txBody>
          <a:bodyPr>
            <a:normAutofit fontScale="90000"/>
          </a:bodyPr>
          <a:lstStyle/>
          <a:p>
            <a:r>
              <a:rPr lang="nb-NO" sz="9600" dirty="0"/>
              <a:t>Orientering fra </a:t>
            </a:r>
            <a:br>
              <a:rPr lang="nb-NO" sz="9600" dirty="0"/>
            </a:br>
            <a:r>
              <a:rPr lang="nb-NO" sz="9600" dirty="0"/>
              <a:t>Innlandet fylkeskommune</a:t>
            </a:r>
          </a:p>
        </p:txBody>
      </p:sp>
      <p:sp>
        <p:nvSpPr>
          <p:cNvPr id="3" name="Plassholder for tekst 2"/>
          <p:cNvSpPr>
            <a:spLocks noGrp="1"/>
          </p:cNvSpPr>
          <p:nvPr>
            <p:ph type="body" sz="quarter" idx="10"/>
          </p:nvPr>
        </p:nvSpPr>
        <p:spPr>
          <a:xfrm>
            <a:off x="304800" y="5786437"/>
            <a:ext cx="15773400" cy="1876425"/>
          </a:xfrm>
        </p:spPr>
        <p:txBody>
          <a:bodyPr>
            <a:normAutofit/>
          </a:bodyPr>
          <a:lstStyle/>
          <a:p>
            <a:r>
              <a:rPr lang="nb-NO" sz="4400" dirty="0"/>
              <a:t>desember 2024</a:t>
            </a:r>
            <a:br>
              <a:rPr lang="nb-NO" sz="4400" dirty="0"/>
            </a:br>
            <a:endParaRPr lang="nb-NO" sz="4400" dirty="0"/>
          </a:p>
        </p:txBody>
      </p:sp>
    </p:spTree>
    <p:extLst>
      <p:ext uri="{BB962C8B-B14F-4D97-AF65-F5344CB8AC3E}">
        <p14:creationId xmlns:p14="http://schemas.microsoft.com/office/powerpoint/2010/main" val="384898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28A95D-606D-37E9-322F-0766E5112200}"/>
              </a:ext>
            </a:extLst>
          </p:cNvPr>
          <p:cNvSpPr>
            <a:spLocks noGrp="1"/>
          </p:cNvSpPr>
          <p:nvPr>
            <p:ph type="title"/>
          </p:nvPr>
        </p:nvSpPr>
        <p:spPr>
          <a:xfrm>
            <a:off x="1257300" y="692459"/>
            <a:ext cx="15773400" cy="1899641"/>
          </a:xfrm>
        </p:spPr>
        <p:txBody>
          <a:bodyPr anchor="ctr">
            <a:normAutofit/>
          </a:bodyPr>
          <a:lstStyle/>
          <a:p>
            <a:pPr algn="ctr"/>
            <a:r>
              <a:rPr lang="nb-NO" sz="4200" dirty="0"/>
              <a:t>Mobilitetskonferanse i Innlandet: </a:t>
            </a:r>
            <a:br>
              <a:rPr lang="nb-NO" sz="4800" dirty="0"/>
            </a:br>
            <a:r>
              <a:rPr lang="nb-NO" sz="4800" dirty="0"/>
              <a:t>«Smartere og bedre mobilitet i distriktene»</a:t>
            </a:r>
          </a:p>
        </p:txBody>
      </p:sp>
      <p:pic>
        <p:nvPicPr>
          <p:cNvPr id="5" name="Bilde 4" descr="Et bilde som inneholder kjøretøy, buss, Landkjøretøy, transport&#10;&#10;Automatisk generert beskrivelse">
            <a:extLst>
              <a:ext uri="{FF2B5EF4-FFF2-40B4-BE49-F238E27FC236}">
                <a16:creationId xmlns:a16="http://schemas.microsoft.com/office/drawing/2014/main" id="{2CA99BC8-7CC6-9B30-614A-435DE82FAC9F}"/>
              </a:ext>
            </a:extLst>
          </p:cNvPr>
          <p:cNvPicPr>
            <a:picLocks noChangeAspect="1"/>
          </p:cNvPicPr>
          <p:nvPr/>
        </p:nvPicPr>
        <p:blipFill>
          <a:blip r:embed="rId2"/>
          <a:stretch>
            <a:fillRect/>
          </a:stretch>
        </p:blipFill>
        <p:spPr>
          <a:xfrm>
            <a:off x="12022371" y="2348315"/>
            <a:ext cx="5346588" cy="5346588"/>
          </a:xfrm>
          <a:prstGeom prst="rect">
            <a:avLst/>
          </a:prstGeom>
          <a:noFill/>
        </p:spPr>
      </p:pic>
      <p:sp>
        <p:nvSpPr>
          <p:cNvPr id="14" name="Content Placeholder 3">
            <a:extLst>
              <a:ext uri="{FF2B5EF4-FFF2-40B4-BE49-F238E27FC236}">
                <a16:creationId xmlns:a16="http://schemas.microsoft.com/office/drawing/2014/main" id="{84F8EA7F-9B1E-A853-579F-B7DCFCA0C396}"/>
              </a:ext>
            </a:extLst>
          </p:cNvPr>
          <p:cNvSpPr>
            <a:spLocks noGrp="1"/>
          </p:cNvSpPr>
          <p:nvPr>
            <p:ph sz="quarter" idx="15"/>
          </p:nvPr>
        </p:nvSpPr>
        <p:spPr>
          <a:xfrm>
            <a:off x="613243" y="2743200"/>
            <a:ext cx="10765073" cy="6721338"/>
          </a:xfrm>
        </p:spPr>
        <p:txBody>
          <a:bodyPr>
            <a:normAutofit/>
          </a:bodyPr>
          <a:lstStyle/>
          <a:p>
            <a:pPr marL="0" indent="0">
              <a:buNone/>
            </a:pPr>
            <a:r>
              <a:rPr lang="nb-NO" sz="2400" dirty="0">
                <a:solidFill>
                  <a:srgbClr val="000000"/>
                </a:solidFill>
              </a:rPr>
              <a:t>Innlandet fylkeskommune inviterer til mobilitetskonferanse:</a:t>
            </a:r>
          </a:p>
          <a:p>
            <a:pPr marL="0" indent="0">
              <a:buNone/>
            </a:pPr>
            <a:r>
              <a:rPr lang="nb-NO" sz="2400" dirty="0">
                <a:solidFill>
                  <a:srgbClr val="000000"/>
                </a:solidFill>
              </a:rPr>
              <a:t>    </a:t>
            </a:r>
            <a:r>
              <a:rPr lang="nb-NO" sz="2400" b="1" dirty="0">
                <a:solidFill>
                  <a:srgbClr val="000000"/>
                </a:solidFill>
              </a:rPr>
              <a:t>Når</a:t>
            </a:r>
            <a:r>
              <a:rPr lang="nb-NO" sz="2400" dirty="0">
                <a:solidFill>
                  <a:srgbClr val="000000"/>
                </a:solidFill>
              </a:rPr>
              <a:t>:   	</a:t>
            </a:r>
            <a:r>
              <a:rPr lang="nb-NO" sz="2400" b="1" dirty="0">
                <a:solidFill>
                  <a:srgbClr val="000000"/>
                </a:solidFill>
              </a:rPr>
              <a:t>Torsdag 23. januar – Fredag 24. januar</a:t>
            </a:r>
          </a:p>
          <a:p>
            <a:pPr marL="0" indent="0">
              <a:lnSpc>
                <a:spcPct val="110000"/>
              </a:lnSpc>
              <a:buNone/>
            </a:pPr>
            <a:r>
              <a:rPr lang="nb-NO" sz="2400" dirty="0">
                <a:solidFill>
                  <a:srgbClr val="000000"/>
                </a:solidFill>
              </a:rPr>
              <a:t>    </a:t>
            </a:r>
            <a:r>
              <a:rPr lang="nb-NO" sz="2400" b="1" dirty="0">
                <a:solidFill>
                  <a:srgbClr val="000000"/>
                </a:solidFill>
              </a:rPr>
              <a:t>Hvor</a:t>
            </a:r>
            <a:r>
              <a:rPr lang="nb-NO" sz="2400" dirty="0">
                <a:solidFill>
                  <a:srgbClr val="000000"/>
                </a:solidFill>
              </a:rPr>
              <a:t>:   </a:t>
            </a:r>
            <a:r>
              <a:rPr lang="nb-NO" sz="2400" b="1" dirty="0">
                <a:solidFill>
                  <a:srgbClr val="000000"/>
                </a:solidFill>
              </a:rPr>
              <a:t>Thon Partner Elgstua Hotell</a:t>
            </a:r>
          </a:p>
          <a:p>
            <a:pPr marL="0" indent="0">
              <a:lnSpc>
                <a:spcPct val="110000"/>
              </a:lnSpc>
              <a:buNone/>
            </a:pPr>
            <a:endParaRPr lang="nb-NO" sz="2400" dirty="0">
              <a:solidFill>
                <a:srgbClr val="000000"/>
              </a:solidFill>
            </a:endParaRPr>
          </a:p>
          <a:p>
            <a:pPr marL="0" indent="0">
              <a:lnSpc>
                <a:spcPct val="110000"/>
              </a:lnSpc>
              <a:buNone/>
            </a:pPr>
            <a:r>
              <a:rPr lang="nb-NO" sz="2400" b="1" dirty="0">
                <a:solidFill>
                  <a:schemeClr val="accent1">
                    <a:lumMod val="75000"/>
                  </a:schemeClr>
                </a:solidFill>
              </a:rPr>
              <a:t>På konferansen vil du blant annet få høre mer om disse temaene:</a:t>
            </a:r>
          </a:p>
          <a:p>
            <a:r>
              <a:rPr lang="nb-NO" sz="2400" i="1" dirty="0">
                <a:solidFill>
                  <a:schemeClr val="accent1">
                    <a:lumMod val="75000"/>
                  </a:schemeClr>
                </a:solidFill>
              </a:rPr>
              <a:t>Reiseliv og mobilitet</a:t>
            </a:r>
          </a:p>
          <a:p>
            <a:r>
              <a:rPr lang="nb-NO" sz="2400" i="1" dirty="0">
                <a:solidFill>
                  <a:schemeClr val="accent1">
                    <a:lumMod val="75000"/>
                  </a:schemeClr>
                </a:solidFill>
              </a:rPr>
              <a:t>Hvordan lykkes med samkjøring?</a:t>
            </a:r>
          </a:p>
          <a:p>
            <a:r>
              <a:rPr lang="nb-NO" sz="2400" i="1" dirty="0">
                <a:solidFill>
                  <a:schemeClr val="accent1">
                    <a:lumMod val="75000"/>
                  </a:schemeClr>
                </a:solidFill>
              </a:rPr>
              <a:t>Kan droner bidra til klimakutt og næringsutvikling?</a:t>
            </a:r>
          </a:p>
          <a:p>
            <a:r>
              <a:rPr lang="nb-NO" sz="2400" i="1" dirty="0">
                <a:solidFill>
                  <a:schemeClr val="accent1">
                    <a:lumMod val="75000"/>
                  </a:schemeClr>
                </a:solidFill>
              </a:rPr>
              <a:t>Bestillingstransport og kollektivløsninger for bedrifter.</a:t>
            </a:r>
          </a:p>
          <a:p>
            <a:r>
              <a:rPr lang="nb-NO" sz="2400" i="1" dirty="0">
                <a:solidFill>
                  <a:schemeClr val="accent1">
                    <a:lumMod val="75000"/>
                  </a:schemeClr>
                </a:solidFill>
              </a:rPr>
              <a:t>Er det liv laga for drosjetilbudet i distriktene?</a:t>
            </a:r>
          </a:p>
          <a:p>
            <a:pPr marL="0" indent="0">
              <a:buNone/>
            </a:pPr>
            <a:endParaRPr lang="nb-NO" sz="2700" dirty="0">
              <a:solidFill>
                <a:srgbClr val="000000"/>
              </a:solidFill>
            </a:endParaRPr>
          </a:p>
          <a:p>
            <a:pPr lvl="1"/>
            <a:endParaRPr lang="en-US" dirty="0"/>
          </a:p>
        </p:txBody>
      </p:sp>
      <p:sp>
        <p:nvSpPr>
          <p:cNvPr id="6" name="TekstSylinder 5">
            <a:extLst>
              <a:ext uri="{FF2B5EF4-FFF2-40B4-BE49-F238E27FC236}">
                <a16:creationId xmlns:a16="http://schemas.microsoft.com/office/drawing/2014/main" id="{06E5BE32-5486-C9DF-D623-A1C210047490}"/>
              </a:ext>
            </a:extLst>
          </p:cNvPr>
          <p:cNvSpPr txBox="1"/>
          <p:nvPr/>
        </p:nvSpPr>
        <p:spPr>
          <a:xfrm>
            <a:off x="9373596" y="7934736"/>
            <a:ext cx="7288362" cy="507831"/>
          </a:xfrm>
          <a:prstGeom prst="rect">
            <a:avLst/>
          </a:prstGeom>
          <a:noFill/>
        </p:spPr>
        <p:txBody>
          <a:bodyPr wrap="square" rtlCol="0">
            <a:spAutoFit/>
          </a:bodyPr>
          <a:lstStyle/>
          <a:p>
            <a:r>
              <a:rPr lang="nb-NO" sz="2700" dirty="0">
                <a:hlinkClick r:id="rId3"/>
              </a:rPr>
              <a:t>Mer informasjon, program og påmelding her!</a:t>
            </a:r>
            <a:endParaRPr lang="nb-NO" sz="2700" dirty="0"/>
          </a:p>
        </p:txBody>
      </p:sp>
    </p:spTree>
    <p:extLst>
      <p:ext uri="{BB962C8B-B14F-4D97-AF65-F5344CB8AC3E}">
        <p14:creationId xmlns:p14="http://schemas.microsoft.com/office/powerpoint/2010/main" val="42253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74F"/>
        </a:solidFill>
        <a:effectLst/>
      </p:bgPr>
    </p:bg>
    <p:spTree>
      <p:nvGrpSpPr>
        <p:cNvPr id="1" name=""/>
        <p:cNvGrpSpPr/>
        <p:nvPr/>
      </p:nvGrpSpPr>
      <p:grpSpPr>
        <a:xfrm>
          <a:off x="0" y="0"/>
          <a:ext cx="0" cy="0"/>
          <a:chOff x="0" y="0"/>
          <a:chExt cx="0" cy="0"/>
        </a:xfrm>
      </p:grpSpPr>
      <p:sp>
        <p:nvSpPr>
          <p:cNvPr id="2" name="Freeform 2"/>
          <p:cNvSpPr/>
          <p:nvPr/>
        </p:nvSpPr>
        <p:spPr>
          <a:xfrm>
            <a:off x="691993" y="-304801"/>
            <a:ext cx="4803653" cy="10896602"/>
          </a:xfrm>
          <a:custGeom>
            <a:avLst/>
            <a:gdLst/>
            <a:ahLst/>
            <a:cxnLst/>
            <a:rect l="l" t="t" r="r" b="b"/>
            <a:pathLst>
              <a:path w="4803653" h="10896602">
                <a:moveTo>
                  <a:pt x="0" y="0"/>
                </a:moveTo>
                <a:lnTo>
                  <a:pt x="4803653" y="0"/>
                </a:lnTo>
                <a:lnTo>
                  <a:pt x="4803653" y="10896602"/>
                </a:lnTo>
                <a:lnTo>
                  <a:pt x="0" y="10896602"/>
                </a:lnTo>
                <a:lnTo>
                  <a:pt x="0" y="0"/>
                </a:lnTo>
                <a:close/>
              </a:path>
            </a:pathLst>
          </a:custGeom>
          <a:blipFill>
            <a:blip r:embed="rId3"/>
            <a:stretch>
              <a:fillRect l="-120236" r="-120236"/>
            </a:stretch>
          </a:blipFill>
        </p:spPr>
        <p:txBody>
          <a:bodyPr/>
          <a:lstStyle/>
          <a:p>
            <a:endParaRPr lang="nb-NO"/>
          </a:p>
        </p:txBody>
      </p:sp>
      <p:grpSp>
        <p:nvGrpSpPr>
          <p:cNvPr id="3" name="Group 3"/>
          <p:cNvGrpSpPr/>
          <p:nvPr/>
        </p:nvGrpSpPr>
        <p:grpSpPr>
          <a:xfrm>
            <a:off x="7105993" y="3880833"/>
            <a:ext cx="9052952" cy="2982001"/>
            <a:chOff x="0" y="0"/>
            <a:chExt cx="12070603" cy="3976001"/>
          </a:xfrm>
        </p:grpSpPr>
        <p:sp>
          <p:nvSpPr>
            <p:cNvPr id="4" name="TextBox 4"/>
            <p:cNvSpPr txBox="1"/>
            <p:nvPr/>
          </p:nvSpPr>
          <p:spPr>
            <a:xfrm>
              <a:off x="0" y="-9525"/>
              <a:ext cx="12070603" cy="2828925"/>
            </a:xfrm>
            <a:prstGeom prst="rect">
              <a:avLst/>
            </a:prstGeom>
          </p:spPr>
          <p:txBody>
            <a:bodyPr lIns="0" tIns="0" rIns="0" bIns="0" rtlCol="0" anchor="t">
              <a:spAutoFit/>
            </a:bodyPr>
            <a:lstStyle/>
            <a:p>
              <a:pPr algn="l">
                <a:lnSpc>
                  <a:spcPts val="8399"/>
                </a:lnSpc>
              </a:pPr>
              <a:r>
                <a:rPr lang="en-US" sz="6999">
                  <a:solidFill>
                    <a:srgbClr val="FFFFFF"/>
                  </a:solidFill>
                  <a:latin typeface="Roboto Bold"/>
                </a:rPr>
                <a:t>Kompetanse og tannhelse</a:t>
              </a:r>
            </a:p>
          </p:txBody>
        </p:sp>
        <p:sp>
          <p:nvSpPr>
            <p:cNvPr id="5" name="TextBox 5"/>
            <p:cNvSpPr txBox="1"/>
            <p:nvPr/>
          </p:nvSpPr>
          <p:spPr>
            <a:xfrm>
              <a:off x="0" y="3153676"/>
              <a:ext cx="12070603" cy="822325"/>
            </a:xfrm>
            <a:prstGeom prst="rect">
              <a:avLst/>
            </a:prstGeom>
          </p:spPr>
          <p:txBody>
            <a:bodyPr lIns="0" tIns="0" rIns="0" bIns="0" rtlCol="0" anchor="t">
              <a:spAutoFit/>
            </a:bodyPr>
            <a:lstStyle/>
            <a:p>
              <a:pPr algn="l">
                <a:lnSpc>
                  <a:spcPts val="4800"/>
                </a:lnSpc>
              </a:pPr>
              <a:endParaRPr/>
            </a:p>
          </p:txBody>
        </p:sp>
      </p:grpSp>
      <p:sp>
        <p:nvSpPr>
          <p:cNvPr id="9" name="Freeform 9"/>
          <p:cNvSpPr/>
          <p:nvPr/>
        </p:nvSpPr>
        <p:spPr>
          <a:xfrm rot="5400000">
            <a:off x="15464442" y="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10" name="TextBox 10"/>
          <p:cNvSpPr txBox="1"/>
          <p:nvPr/>
        </p:nvSpPr>
        <p:spPr>
          <a:xfrm>
            <a:off x="11078593" y="9537554"/>
            <a:ext cx="6668494" cy="415290"/>
          </a:xfrm>
          <a:prstGeom prst="rect">
            <a:avLst/>
          </a:prstGeom>
        </p:spPr>
        <p:txBody>
          <a:bodyPr lIns="0" tIns="0" rIns="0" bIns="0" rtlCol="0" anchor="t">
            <a:spAutoFit/>
          </a:bodyPr>
          <a:lstStyle/>
          <a:p>
            <a:pPr algn="r">
              <a:lnSpc>
                <a:spcPts val="3359"/>
              </a:lnSpc>
            </a:pPr>
            <a:r>
              <a:rPr lang="en-US" sz="2400" spc="144">
                <a:solidFill>
                  <a:srgbClr val="05445E"/>
                </a:solidFill>
                <a:latin typeface="Roboto"/>
              </a:rPr>
              <a:t>Bijou Solutions, Inc. | 2020</a:t>
            </a:r>
          </a:p>
        </p:txBody>
      </p:sp>
      <p:sp>
        <p:nvSpPr>
          <p:cNvPr id="11" name="Freeform 11"/>
          <p:cNvSpPr/>
          <p:nvPr/>
        </p:nvSpPr>
        <p:spPr>
          <a:xfrm>
            <a:off x="14029890" y="8389797"/>
            <a:ext cx="4258110" cy="1737007"/>
          </a:xfrm>
          <a:custGeom>
            <a:avLst/>
            <a:gdLst/>
            <a:ahLst/>
            <a:cxnLst/>
            <a:rect l="l" t="t" r="r" b="b"/>
            <a:pathLst>
              <a:path w="4258110" h="1737007">
                <a:moveTo>
                  <a:pt x="0" y="0"/>
                </a:moveTo>
                <a:lnTo>
                  <a:pt x="4258110" y="0"/>
                </a:lnTo>
                <a:lnTo>
                  <a:pt x="4258110" y="1737006"/>
                </a:lnTo>
                <a:lnTo>
                  <a:pt x="0" y="1737006"/>
                </a:lnTo>
                <a:lnTo>
                  <a:pt x="0" y="0"/>
                </a:lnTo>
                <a:close/>
              </a:path>
            </a:pathLst>
          </a:custGeom>
          <a:blipFill>
            <a:blip r:embed="rId6"/>
            <a:stretch>
              <a:fillRect r="-193"/>
            </a:stretch>
          </a:blipFill>
        </p:spPr>
        <p:txBody>
          <a:bodyPr/>
          <a:lstStyle/>
          <a:p>
            <a:endParaRPr lang="nb-NO"/>
          </a:p>
        </p:txBody>
      </p:sp>
      <p:sp>
        <p:nvSpPr>
          <p:cNvPr id="12" name="Freeform 12"/>
          <p:cNvSpPr/>
          <p:nvPr/>
        </p:nvSpPr>
        <p:spPr>
          <a:xfrm rot="5400000">
            <a:off x="15616842" y="15240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p:txBody>
          <a:bodyPr>
            <a:normAutofit fontScale="90000"/>
          </a:bodyPr>
          <a:lstStyle/>
          <a:p>
            <a:r>
              <a:rPr lang="nb-NO"/>
              <a:t>Skoleregler for Innlandet fylkeskommune – revidering</a:t>
            </a:r>
          </a:p>
        </p:txBody>
      </p:sp>
      <p:cxnSp>
        <p:nvCxnSpPr>
          <p:cNvPr id="4" name="Rett linje 3">
            <a:extLst>
              <a:ext uri="{FF2B5EF4-FFF2-40B4-BE49-F238E27FC236}">
                <a16:creationId xmlns:a16="http://schemas.microsoft.com/office/drawing/2014/main" id="{EB34E1EC-32AE-8DF5-7C99-797ED6A1E7E3}"/>
              </a:ext>
            </a:extLst>
          </p:cNvPr>
          <p:cNvCxnSpPr/>
          <p:nvPr/>
        </p:nvCxnSpPr>
        <p:spPr>
          <a:xfrm>
            <a:off x="10572750" y="2623260"/>
            <a:ext cx="0" cy="5455878"/>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8" name="Plassholder for innhold 7">
            <a:extLst>
              <a:ext uri="{FF2B5EF4-FFF2-40B4-BE49-F238E27FC236}">
                <a16:creationId xmlns:a16="http://schemas.microsoft.com/office/drawing/2014/main" id="{E415ADC2-C003-6771-A398-09ECFDB874AC}"/>
              </a:ext>
            </a:extLst>
          </p:cNvPr>
          <p:cNvSpPr txBox="1">
            <a:spLocks/>
          </p:cNvSpPr>
          <p:nvPr/>
        </p:nvSpPr>
        <p:spPr>
          <a:xfrm>
            <a:off x="1257300" y="3390900"/>
            <a:ext cx="9444038" cy="5715001"/>
          </a:xfrm>
          <a:prstGeom prst="rect">
            <a:avLst/>
          </a:prstGeom>
        </p:spPr>
        <p:txBody>
          <a:bodyPr>
            <a:normAutofit fontScale="62500" lnSpcReduction="20000"/>
          </a:bodyPr>
          <a:lstStyle>
            <a:lvl1pPr marL="342900" indent="-342900" algn="l" defTabSz="1371600" rtl="0" eaLnBrk="1" latinLnBrk="0" hangingPunct="1">
              <a:lnSpc>
                <a:spcPct val="100000"/>
              </a:lnSpc>
              <a:spcBef>
                <a:spcPts val="1500"/>
              </a:spcBef>
              <a:buClr>
                <a:srgbClr val="00574F"/>
              </a:buClr>
              <a:buSzPct val="130000"/>
              <a:buFont typeface="Arial" panose="020B0604020202020204" pitchFamily="34" charset="0"/>
              <a:buChar char="•"/>
              <a:defRPr sz="4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nb-NO" dirty="0"/>
              <a:t>Fylkestinget har tidligere vedtatt (§ 4-2 ): «Å markere grupper og/eller egne gjenger, herunder også russegrupper, gjennom å bruke symboler og effekter med formål å ekskludere andre medelever, aksepteres ikke da det motvirker et inkluderende læringsmiljø for alle.» </a:t>
            </a:r>
          </a:p>
          <a:p>
            <a:pPr marL="0" indent="0">
              <a:buNone/>
            </a:pPr>
            <a:r>
              <a:rPr lang="nb-NO" dirty="0"/>
              <a:t>Fylkestinget reviderte ordlyden i skoleregler for Innlandet fylkeskommune § 4-2 til:</a:t>
            </a:r>
          </a:p>
          <a:p>
            <a:pPr marL="0" indent="0">
              <a:buNone/>
            </a:pPr>
            <a:r>
              <a:rPr lang="nb-NO" dirty="0"/>
              <a:t>«</a:t>
            </a:r>
            <a:r>
              <a:rPr lang="nb-NO" i="1" dirty="0"/>
              <a:t>Å markere russegrupper, gjennom blant annet bruk av symboler og effekter, aksepteres ikke da det motvirker et inkluderende læringsmiljø for alle. Eleven skal bidra til at alle medelever blir inkludert i skolen sitt fellesskap og til et skolemiljø som involverer alle. Skolemiljøet omfatter også aktiviteter som er knyttet til skolen. I russetiden skal dette særlig vektlegges.»</a:t>
            </a:r>
          </a:p>
        </p:txBody>
      </p:sp>
      <p:sp>
        <p:nvSpPr>
          <p:cNvPr id="10" name="TekstSylinder 9">
            <a:extLst>
              <a:ext uri="{FF2B5EF4-FFF2-40B4-BE49-F238E27FC236}">
                <a16:creationId xmlns:a16="http://schemas.microsoft.com/office/drawing/2014/main" id="{2AE490A2-F55E-7FBD-D987-ADEB3C388F2B}"/>
              </a:ext>
            </a:extLst>
          </p:cNvPr>
          <p:cNvSpPr txBox="1"/>
          <p:nvPr/>
        </p:nvSpPr>
        <p:spPr>
          <a:xfrm>
            <a:off x="1257300" y="2392044"/>
            <a:ext cx="9144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mn-ea"/>
                <a:cs typeface="+mn-cs"/>
              </a:rPr>
              <a:t>Sak i fylkestinget 23-24. oktober.</a:t>
            </a:r>
          </a:p>
        </p:txBody>
      </p:sp>
      <p:pic>
        <p:nvPicPr>
          <p:cNvPr id="5" name="Picture 2" descr="Regler, Avsnitt, Lov, Tilpasset, Kom Hit">
            <a:extLst>
              <a:ext uri="{FF2B5EF4-FFF2-40B4-BE49-F238E27FC236}">
                <a16:creationId xmlns:a16="http://schemas.microsoft.com/office/drawing/2014/main" id="{5AE07625-3C9B-BCE3-5813-83C4855FAF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913" b="4913"/>
          <a:stretch>
            <a:fillRect/>
          </a:stretch>
        </p:blipFill>
        <p:spPr bwMode="auto">
          <a:xfrm>
            <a:off x="10890205" y="2545725"/>
            <a:ext cx="5929314"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36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p:txBody>
          <a:bodyPr>
            <a:normAutofit/>
          </a:bodyPr>
          <a:lstStyle/>
          <a:p>
            <a:r>
              <a:rPr lang="nb-NO"/>
              <a:t>Tilstandsrapport for videregående opplæring </a:t>
            </a:r>
          </a:p>
        </p:txBody>
      </p:sp>
      <p:cxnSp>
        <p:nvCxnSpPr>
          <p:cNvPr id="4" name="Rett linje 3">
            <a:extLst>
              <a:ext uri="{FF2B5EF4-FFF2-40B4-BE49-F238E27FC236}">
                <a16:creationId xmlns:a16="http://schemas.microsoft.com/office/drawing/2014/main" id="{EB34E1EC-32AE-8DF5-7C99-797ED6A1E7E3}"/>
              </a:ext>
            </a:extLst>
          </p:cNvPr>
          <p:cNvCxnSpPr/>
          <p:nvPr/>
        </p:nvCxnSpPr>
        <p:spPr>
          <a:xfrm>
            <a:off x="10572750" y="2623260"/>
            <a:ext cx="0" cy="5455878"/>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8" name="Plassholder for innhold 7">
            <a:extLst>
              <a:ext uri="{FF2B5EF4-FFF2-40B4-BE49-F238E27FC236}">
                <a16:creationId xmlns:a16="http://schemas.microsoft.com/office/drawing/2014/main" id="{E415ADC2-C003-6771-A398-09ECFDB874AC}"/>
              </a:ext>
            </a:extLst>
          </p:cNvPr>
          <p:cNvSpPr txBox="1">
            <a:spLocks/>
          </p:cNvSpPr>
          <p:nvPr/>
        </p:nvSpPr>
        <p:spPr>
          <a:xfrm>
            <a:off x="1257301" y="3314699"/>
            <a:ext cx="9444038" cy="5715001"/>
          </a:xfrm>
          <a:prstGeom prst="rect">
            <a:avLst/>
          </a:prstGeom>
        </p:spPr>
        <p:txBody>
          <a:bodyPr>
            <a:normAutofit fontScale="70000" lnSpcReduction="20000"/>
          </a:bodyPr>
          <a:lstStyle>
            <a:lvl1pPr marL="342900" indent="-342900" algn="l" defTabSz="1371600" rtl="0" eaLnBrk="1" latinLnBrk="0" hangingPunct="1">
              <a:lnSpc>
                <a:spcPct val="100000"/>
              </a:lnSpc>
              <a:spcBef>
                <a:spcPts val="1500"/>
              </a:spcBef>
              <a:buClr>
                <a:srgbClr val="00574F"/>
              </a:buClr>
              <a:buSzPct val="130000"/>
              <a:buFont typeface="Arial" panose="020B0604020202020204" pitchFamily="34" charset="0"/>
              <a:buChar char="•"/>
              <a:defRPr sz="4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Fylkestinget ber </a:t>
            </a:r>
            <a:r>
              <a:rPr lang="nb-NO" err="1"/>
              <a:t>fylkeskommunedirektøren</a:t>
            </a:r>
            <a:r>
              <a:rPr lang="nb-NO"/>
              <a:t> videreføre satsingen på skolebasert kompetanseutvikling og profesjonelle læringsfelleskap. </a:t>
            </a:r>
          </a:p>
          <a:p>
            <a:r>
              <a:rPr lang="nb-NO"/>
              <a:t>Fylkestinget ber </a:t>
            </a:r>
            <a:r>
              <a:rPr lang="nb-NO" err="1"/>
              <a:t>fylkeskommunedirektøren</a:t>
            </a:r>
            <a:r>
              <a:rPr lang="nb-NO"/>
              <a:t> styrke arbeidet med økt tilstedeværelse og læringsutbytte blant elevene. Dette arbeidet må ses i sammenheng med IKO-modellen. </a:t>
            </a:r>
          </a:p>
          <a:p>
            <a:r>
              <a:rPr lang="nb-NO"/>
              <a:t>Fylkestinget ber </a:t>
            </a:r>
            <a:r>
              <a:rPr lang="nb-NO" err="1"/>
              <a:t>fylkeskommunedirektøren</a:t>
            </a:r>
            <a:r>
              <a:rPr lang="nb-NO"/>
              <a:t> systematisere og styrke det forebyggende arbeidet rundt trygt og godt skolemiljø, herunder arbeidet med Handlingsplan for psykisk helse, og videreføre innsatsen når det gjelder inkludering og skolemiljø i forbindelse med avgangsmarkering. </a:t>
            </a:r>
          </a:p>
        </p:txBody>
      </p:sp>
      <p:pic>
        <p:nvPicPr>
          <p:cNvPr id="9" name="Picture 2">
            <a:extLst>
              <a:ext uri="{FF2B5EF4-FFF2-40B4-BE49-F238E27FC236}">
                <a16:creationId xmlns:a16="http://schemas.microsoft.com/office/drawing/2014/main" id="{C84779D0-35A3-2131-BB59-1B8D8FD8A1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060" r="7060"/>
          <a:stretch>
            <a:fillRect/>
          </a:stretch>
        </p:blipFill>
        <p:spPr bwMode="auto">
          <a:xfrm>
            <a:off x="10909800" y="2592099"/>
            <a:ext cx="5929316" cy="534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2AE490A2-F55E-7FBD-D987-ADEB3C388F2B}"/>
              </a:ext>
            </a:extLst>
          </p:cNvPr>
          <p:cNvSpPr txBox="1"/>
          <p:nvPr/>
        </p:nvSpPr>
        <p:spPr>
          <a:xfrm>
            <a:off x="1257300" y="2392044"/>
            <a:ext cx="9144000" cy="400110"/>
          </a:xfrm>
          <a:prstGeom prst="rect">
            <a:avLst/>
          </a:prstGeom>
          <a:noFill/>
        </p:spPr>
        <p:txBody>
          <a:bodyPr wrap="square">
            <a:spAutoFit/>
          </a:bodyPr>
          <a:lstStyle/>
          <a:p>
            <a:r>
              <a:rPr lang="nb-NO" sz="2000">
                <a:solidFill>
                  <a:srgbClr val="000000"/>
                </a:solidFill>
                <a:latin typeface="Arial"/>
              </a:rPr>
              <a:t>Sak i fylkestinget 23-24. oktober (utdrag fra vedtak).</a:t>
            </a:r>
            <a:endParaRPr lang="nb-NO" sz="2000"/>
          </a:p>
        </p:txBody>
      </p:sp>
      <p:sp>
        <p:nvSpPr>
          <p:cNvPr id="11" name="TekstSylinder 10">
            <a:extLst>
              <a:ext uri="{FF2B5EF4-FFF2-40B4-BE49-F238E27FC236}">
                <a16:creationId xmlns:a16="http://schemas.microsoft.com/office/drawing/2014/main" id="{5BA00FD9-D653-02AB-DCC8-2D69735756CC}"/>
              </a:ext>
            </a:extLst>
          </p:cNvPr>
          <p:cNvSpPr txBox="1"/>
          <p:nvPr/>
        </p:nvSpPr>
        <p:spPr>
          <a:xfrm>
            <a:off x="12843218" y="8185039"/>
            <a:ext cx="4487519" cy="38087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nb-NO" sz="1575" i="1">
                <a:solidFill>
                  <a:srgbClr val="000000"/>
                </a:solidFill>
                <a:latin typeface="Arial"/>
              </a:rPr>
              <a:t>Foto: Kai Frode </a:t>
            </a:r>
            <a:r>
              <a:rPr lang="nb-NO" sz="1575" i="1" err="1">
                <a:solidFill>
                  <a:srgbClr val="000000"/>
                </a:solidFill>
                <a:latin typeface="Arial"/>
              </a:rPr>
              <a:t>Borgedal</a:t>
            </a:r>
            <a:endParaRPr lang="nb-NO" sz="1575" i="1">
              <a:solidFill>
                <a:srgbClr val="000000"/>
              </a:solidFill>
              <a:latin typeface="Arial"/>
              <a:cs typeface="Arial"/>
            </a:endParaRPr>
          </a:p>
        </p:txBody>
      </p:sp>
    </p:spTree>
    <p:extLst>
      <p:ext uri="{BB962C8B-B14F-4D97-AF65-F5344CB8AC3E}">
        <p14:creationId xmlns:p14="http://schemas.microsoft.com/office/powerpoint/2010/main" val="310416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p:txBody>
          <a:bodyPr>
            <a:normAutofit/>
          </a:bodyPr>
          <a:lstStyle/>
          <a:p>
            <a:r>
              <a:rPr lang="nb-NO"/>
              <a:t>Tilstandsrapport for videregående opplæring </a:t>
            </a:r>
          </a:p>
        </p:txBody>
      </p:sp>
      <p:cxnSp>
        <p:nvCxnSpPr>
          <p:cNvPr id="4" name="Rett linje 3">
            <a:extLst>
              <a:ext uri="{FF2B5EF4-FFF2-40B4-BE49-F238E27FC236}">
                <a16:creationId xmlns:a16="http://schemas.microsoft.com/office/drawing/2014/main" id="{EB34E1EC-32AE-8DF5-7C99-797ED6A1E7E3}"/>
              </a:ext>
            </a:extLst>
          </p:cNvPr>
          <p:cNvCxnSpPr/>
          <p:nvPr/>
        </p:nvCxnSpPr>
        <p:spPr>
          <a:xfrm>
            <a:off x="10572750" y="2623260"/>
            <a:ext cx="0" cy="5455878"/>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8" name="Plassholder for innhold 7">
            <a:extLst>
              <a:ext uri="{FF2B5EF4-FFF2-40B4-BE49-F238E27FC236}">
                <a16:creationId xmlns:a16="http://schemas.microsoft.com/office/drawing/2014/main" id="{E415ADC2-C003-6771-A398-09ECFDB874AC}"/>
              </a:ext>
            </a:extLst>
          </p:cNvPr>
          <p:cNvSpPr txBox="1">
            <a:spLocks/>
          </p:cNvSpPr>
          <p:nvPr/>
        </p:nvSpPr>
        <p:spPr>
          <a:xfrm>
            <a:off x="1257301" y="3314699"/>
            <a:ext cx="9444038" cy="5715001"/>
          </a:xfrm>
          <a:prstGeom prst="rect">
            <a:avLst/>
          </a:prstGeom>
        </p:spPr>
        <p:txBody>
          <a:bodyPr>
            <a:normAutofit fontScale="77500" lnSpcReduction="20000"/>
          </a:bodyPr>
          <a:lstStyle>
            <a:lvl1pPr marL="342900" indent="-342900" algn="l" defTabSz="1371600" rtl="0" eaLnBrk="1" latinLnBrk="0" hangingPunct="1">
              <a:lnSpc>
                <a:spcPct val="100000"/>
              </a:lnSpc>
              <a:spcBef>
                <a:spcPts val="1500"/>
              </a:spcBef>
              <a:buClr>
                <a:srgbClr val="00574F"/>
              </a:buClr>
              <a:buSzPct val="130000"/>
              <a:buFont typeface="Arial" panose="020B0604020202020204" pitchFamily="34" charset="0"/>
              <a:buChar char="•"/>
              <a:defRPr sz="4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b-NO"/>
              <a:t>Fylkestinget ber </a:t>
            </a:r>
            <a:r>
              <a:rPr lang="nb-NO" err="1"/>
              <a:t>fylkeskommunedirektøren</a:t>
            </a:r>
            <a:r>
              <a:rPr lang="nb-NO"/>
              <a:t> videreføre at det utarbeides en rapport over tilstanden i den videregående opplæringen i fylket, som fremlegges årlig for fylkestinget. </a:t>
            </a:r>
          </a:p>
          <a:p>
            <a:r>
              <a:rPr lang="nb-NO"/>
              <a:t>Fylkestinget ber </a:t>
            </a:r>
            <a:r>
              <a:rPr lang="nb-NO" err="1"/>
              <a:t>fylkeskommunedirektøren</a:t>
            </a:r>
            <a:r>
              <a:rPr lang="nb-NO"/>
              <a:t> være tydelig og aktiv i forhold til å gjøre kjent de nye rettighetene elever og voksne har, i forhold til ny Opplæringslov. </a:t>
            </a:r>
          </a:p>
          <a:p>
            <a:r>
              <a:rPr lang="nb-NO"/>
              <a:t>Vold og kriminalitet må også rapporteres.</a:t>
            </a:r>
          </a:p>
          <a:p>
            <a:pPr marL="0" indent="0">
              <a:buNone/>
            </a:pPr>
            <a:r>
              <a:rPr lang="nb-NO"/>
              <a:t>Rapporten ligger her under sak 17/2024: </a:t>
            </a:r>
            <a:r>
              <a:rPr lang="nb-NO">
                <a:hlinkClick r:id="rId3"/>
              </a:rPr>
              <a:t>https://prod01.elementscloud.no/publikum/920717152/DmbMeeting/1045</a:t>
            </a:r>
            <a:endParaRPr lang="nb-NO"/>
          </a:p>
          <a:p>
            <a:endParaRPr lang="nb-NO"/>
          </a:p>
        </p:txBody>
      </p:sp>
      <p:pic>
        <p:nvPicPr>
          <p:cNvPr id="9" name="Picture 2">
            <a:extLst>
              <a:ext uri="{FF2B5EF4-FFF2-40B4-BE49-F238E27FC236}">
                <a16:creationId xmlns:a16="http://schemas.microsoft.com/office/drawing/2014/main" id="{C84779D0-35A3-2131-BB59-1B8D8FD8A1E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7060" r="7060"/>
          <a:stretch>
            <a:fillRect/>
          </a:stretch>
        </p:blipFill>
        <p:spPr bwMode="auto">
          <a:xfrm>
            <a:off x="10909800" y="2592099"/>
            <a:ext cx="5929316" cy="534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2AE490A2-F55E-7FBD-D987-ADEB3C388F2B}"/>
              </a:ext>
            </a:extLst>
          </p:cNvPr>
          <p:cNvSpPr txBox="1"/>
          <p:nvPr/>
        </p:nvSpPr>
        <p:spPr>
          <a:xfrm>
            <a:off x="1257300" y="2392044"/>
            <a:ext cx="9144000" cy="400110"/>
          </a:xfrm>
          <a:prstGeom prst="rect">
            <a:avLst/>
          </a:prstGeom>
          <a:noFill/>
        </p:spPr>
        <p:txBody>
          <a:bodyPr wrap="square">
            <a:spAutoFit/>
          </a:bodyPr>
          <a:lstStyle/>
          <a:p>
            <a:r>
              <a:rPr lang="nb-NO" sz="2000">
                <a:solidFill>
                  <a:srgbClr val="000000"/>
                </a:solidFill>
                <a:latin typeface="Arial"/>
              </a:rPr>
              <a:t>Sak i fylkestinget 23-24. oktober (</a:t>
            </a:r>
            <a:r>
              <a:rPr lang="nb-NO" sz="2000" err="1">
                <a:solidFill>
                  <a:srgbClr val="000000"/>
                </a:solidFill>
                <a:latin typeface="Arial"/>
              </a:rPr>
              <a:t>utraf</a:t>
            </a:r>
            <a:r>
              <a:rPr lang="nb-NO" sz="2000">
                <a:solidFill>
                  <a:srgbClr val="000000"/>
                </a:solidFill>
                <a:latin typeface="Arial"/>
              </a:rPr>
              <a:t> forts.)</a:t>
            </a:r>
            <a:endParaRPr lang="nb-NO" sz="2000"/>
          </a:p>
        </p:txBody>
      </p:sp>
      <p:sp>
        <p:nvSpPr>
          <p:cNvPr id="11" name="TekstSylinder 10">
            <a:extLst>
              <a:ext uri="{FF2B5EF4-FFF2-40B4-BE49-F238E27FC236}">
                <a16:creationId xmlns:a16="http://schemas.microsoft.com/office/drawing/2014/main" id="{5BA00FD9-D653-02AB-DCC8-2D69735756CC}"/>
              </a:ext>
            </a:extLst>
          </p:cNvPr>
          <p:cNvSpPr txBox="1"/>
          <p:nvPr/>
        </p:nvSpPr>
        <p:spPr>
          <a:xfrm>
            <a:off x="12843218" y="8185039"/>
            <a:ext cx="4487519" cy="38087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nb-NO" sz="1575" i="1">
                <a:solidFill>
                  <a:srgbClr val="000000"/>
                </a:solidFill>
                <a:latin typeface="Arial"/>
              </a:rPr>
              <a:t>Foto: Kai Frode </a:t>
            </a:r>
            <a:r>
              <a:rPr lang="nb-NO" sz="1575" i="1" err="1">
                <a:solidFill>
                  <a:srgbClr val="000000"/>
                </a:solidFill>
                <a:latin typeface="Arial"/>
              </a:rPr>
              <a:t>Borgedal</a:t>
            </a:r>
            <a:endParaRPr lang="nb-NO" sz="1575" i="1">
              <a:solidFill>
                <a:srgbClr val="000000"/>
              </a:solidFill>
              <a:latin typeface="Arial"/>
              <a:cs typeface="Arial"/>
            </a:endParaRPr>
          </a:p>
        </p:txBody>
      </p:sp>
    </p:spTree>
    <p:extLst>
      <p:ext uri="{BB962C8B-B14F-4D97-AF65-F5344CB8AC3E}">
        <p14:creationId xmlns:p14="http://schemas.microsoft.com/office/powerpoint/2010/main" val="205945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p:txBody>
          <a:bodyPr>
            <a:normAutofit fontScale="90000"/>
          </a:bodyPr>
          <a:lstStyle/>
          <a:p>
            <a:r>
              <a:rPr lang="nb-NO" dirty="0"/>
              <a:t>Framtidig skole- og tilbudsstruktur, lovlighetskontroll</a:t>
            </a:r>
          </a:p>
        </p:txBody>
      </p:sp>
      <p:cxnSp>
        <p:nvCxnSpPr>
          <p:cNvPr id="4" name="Rett linje 3">
            <a:extLst>
              <a:ext uri="{FF2B5EF4-FFF2-40B4-BE49-F238E27FC236}">
                <a16:creationId xmlns:a16="http://schemas.microsoft.com/office/drawing/2014/main" id="{EB34E1EC-32AE-8DF5-7C99-797ED6A1E7E3}"/>
              </a:ext>
            </a:extLst>
          </p:cNvPr>
          <p:cNvCxnSpPr/>
          <p:nvPr/>
        </p:nvCxnSpPr>
        <p:spPr>
          <a:xfrm>
            <a:off x="10572750" y="2623260"/>
            <a:ext cx="0" cy="5455878"/>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8" name="Plassholder for innhold 7">
            <a:extLst>
              <a:ext uri="{FF2B5EF4-FFF2-40B4-BE49-F238E27FC236}">
                <a16:creationId xmlns:a16="http://schemas.microsoft.com/office/drawing/2014/main" id="{E415ADC2-C003-6771-A398-09ECFDB874AC}"/>
              </a:ext>
            </a:extLst>
          </p:cNvPr>
          <p:cNvSpPr txBox="1">
            <a:spLocks/>
          </p:cNvSpPr>
          <p:nvPr/>
        </p:nvSpPr>
        <p:spPr>
          <a:xfrm>
            <a:off x="1257300" y="3390900"/>
            <a:ext cx="9444038" cy="5715001"/>
          </a:xfrm>
          <a:prstGeom prst="rect">
            <a:avLst/>
          </a:prstGeom>
        </p:spPr>
        <p:txBody>
          <a:bodyPr>
            <a:normAutofit/>
          </a:bodyPr>
          <a:lstStyle>
            <a:lvl1pPr marL="342900" indent="-342900" algn="l" defTabSz="1371600" rtl="0" eaLnBrk="1" latinLnBrk="0" hangingPunct="1">
              <a:lnSpc>
                <a:spcPct val="100000"/>
              </a:lnSpc>
              <a:spcBef>
                <a:spcPts val="1500"/>
              </a:spcBef>
              <a:buClr>
                <a:srgbClr val="00574F"/>
              </a:buClr>
              <a:buSzPct val="130000"/>
              <a:buFont typeface="Arial" panose="020B0604020202020204" pitchFamily="34" charset="0"/>
              <a:buChar char="•"/>
              <a:defRPr sz="42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marR="0" lvl="0" indent="-342900" algn="l" defTabSz="1371600" rtl="0" eaLnBrk="1" fontAlgn="auto" latinLnBrk="0" hangingPunct="1">
              <a:lnSpc>
                <a:spcPct val="100000"/>
              </a:lnSpc>
              <a:spcBef>
                <a:spcPts val="1500"/>
              </a:spcBef>
              <a:spcAft>
                <a:spcPts val="0"/>
              </a:spcAft>
              <a:buClr>
                <a:srgbClr val="00574F"/>
              </a:buClr>
              <a:buSzPct val="130000"/>
              <a:buFont typeface="Arial" panose="020B0604020202020204" pitchFamily="34" charset="0"/>
              <a:buChar char="•"/>
              <a:tabLst/>
              <a:defRPr/>
            </a:pPr>
            <a:endParaRPr kumimoji="0" lang="nb-NO" sz="4200" b="0" i="1"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10" name="TekstSylinder 9">
            <a:extLst>
              <a:ext uri="{FF2B5EF4-FFF2-40B4-BE49-F238E27FC236}">
                <a16:creationId xmlns:a16="http://schemas.microsoft.com/office/drawing/2014/main" id="{2AE490A2-F55E-7FBD-D987-ADEB3C388F2B}"/>
              </a:ext>
            </a:extLst>
          </p:cNvPr>
          <p:cNvSpPr txBox="1"/>
          <p:nvPr/>
        </p:nvSpPr>
        <p:spPr>
          <a:xfrm>
            <a:off x="1257300" y="2392044"/>
            <a:ext cx="9144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a:ln>
                  <a:noFill/>
                </a:ln>
                <a:solidFill>
                  <a:srgbClr val="000000"/>
                </a:solidFill>
                <a:effectLst/>
                <a:uLnTx/>
                <a:uFillTx/>
                <a:latin typeface="Arial"/>
                <a:ea typeface="+mn-ea"/>
                <a:cs typeface="+mn-cs"/>
              </a:rPr>
              <a:t>Ekstraordinært fylkesting 29. november</a:t>
            </a:r>
          </a:p>
        </p:txBody>
      </p:sp>
      <p:sp>
        <p:nvSpPr>
          <p:cNvPr id="6" name="Plassholder for innhold 7">
            <a:extLst>
              <a:ext uri="{FF2B5EF4-FFF2-40B4-BE49-F238E27FC236}">
                <a16:creationId xmlns:a16="http://schemas.microsoft.com/office/drawing/2014/main" id="{5A76E9CA-D420-B15B-A549-27D7813F75A3}"/>
              </a:ext>
            </a:extLst>
          </p:cNvPr>
          <p:cNvSpPr>
            <a:spLocks noGrp="1"/>
          </p:cNvSpPr>
          <p:nvPr>
            <p:ph idx="1"/>
          </p:nvPr>
        </p:nvSpPr>
        <p:spPr>
          <a:xfrm>
            <a:off x="2380818" y="2994845"/>
            <a:ext cx="7775121" cy="5715001"/>
          </a:xfrm>
        </p:spPr>
        <p:txBody>
          <a:bodyPr>
            <a:normAutofit/>
          </a:bodyPr>
          <a:lstStyle/>
          <a:p>
            <a:r>
              <a:rPr lang="nb-NO" sz="4000" dirty="0"/>
              <a:t>Lovlighetskontroll over vedtak i sak 66/24 – Framtidig skole- og tilbudsstruktur og alternative opplæringsmodeller i Innlandet fylkeskommune.</a:t>
            </a:r>
          </a:p>
          <a:p>
            <a:endParaRPr lang="nb-NO" sz="4000" dirty="0"/>
          </a:p>
        </p:txBody>
      </p:sp>
      <p:pic>
        <p:nvPicPr>
          <p:cNvPr id="9" name="Bilde 8" descr="Et bilde som inneholder tekst, klær, mann, himmel&#10;&#10;Automatisk generert beskrivelse">
            <a:extLst>
              <a:ext uri="{FF2B5EF4-FFF2-40B4-BE49-F238E27FC236}">
                <a16:creationId xmlns:a16="http://schemas.microsoft.com/office/drawing/2014/main" id="{52835D83-A5A8-01E4-371B-9E9C907B8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8149" y="3009899"/>
            <a:ext cx="5716607" cy="5161926"/>
          </a:xfrm>
          <a:prstGeom prst="rect">
            <a:avLst/>
          </a:prstGeom>
        </p:spPr>
      </p:pic>
    </p:spTree>
    <p:extLst>
      <p:ext uri="{BB962C8B-B14F-4D97-AF65-F5344CB8AC3E}">
        <p14:creationId xmlns:p14="http://schemas.microsoft.com/office/powerpoint/2010/main" val="2915017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E8BAF3-1C90-92F3-2D8A-8E4CAEB860CA}"/>
              </a:ext>
            </a:extLst>
          </p:cNvPr>
          <p:cNvSpPr>
            <a:spLocks noGrp="1"/>
          </p:cNvSpPr>
          <p:nvPr>
            <p:ph type="title"/>
          </p:nvPr>
        </p:nvSpPr>
        <p:spPr/>
        <p:txBody>
          <a:bodyPr>
            <a:normAutofit fontScale="90000"/>
          </a:bodyPr>
          <a:lstStyle/>
          <a:p>
            <a:r>
              <a:rPr lang="nb-NO" dirty="0"/>
              <a:t>Framtidig skole- og tilbudsstruktur, lovlighetskontroll</a:t>
            </a:r>
          </a:p>
        </p:txBody>
      </p:sp>
      <p:sp>
        <p:nvSpPr>
          <p:cNvPr id="3" name="Plassholder for tekst 2">
            <a:extLst>
              <a:ext uri="{FF2B5EF4-FFF2-40B4-BE49-F238E27FC236}">
                <a16:creationId xmlns:a16="http://schemas.microsoft.com/office/drawing/2014/main" id="{67206976-33D1-D186-E1FA-2CA8C8DB5AB7}"/>
              </a:ext>
            </a:extLst>
          </p:cNvPr>
          <p:cNvSpPr>
            <a:spLocks noGrp="1"/>
          </p:cNvSpPr>
          <p:nvPr>
            <p:ph type="body" sz="quarter" idx="10"/>
          </p:nvPr>
        </p:nvSpPr>
        <p:spPr/>
        <p:txBody>
          <a:bodyPr>
            <a:normAutofit lnSpcReduction="10000"/>
          </a:bodyPr>
          <a:lstStyle/>
          <a:p>
            <a:r>
              <a:rPr lang="nb-NO" dirty="0"/>
              <a:t>Fylkestingets behandling av sak 91/2024 i møte den 29.11.2024: </a:t>
            </a:r>
          </a:p>
          <a:p>
            <a:r>
              <a:rPr lang="nb-NO" dirty="0"/>
              <a:t>Vedtak: Fylkestinget opprettholder vedtak om ny skole- og tilbudsstruktur i sak 66/2024, fattet av fylkestinget i Innlandet den 23. oktober 2024. Iverksetting av vedtaket gis ikke oppsettende virkning. Anmodningen om lovlighetskontroll oversendes til Kunnskapsdepartementet, jf. Kommuneloven §27-1. </a:t>
            </a:r>
          </a:p>
        </p:txBody>
      </p:sp>
    </p:spTree>
    <p:extLst>
      <p:ext uri="{BB962C8B-B14F-4D97-AF65-F5344CB8AC3E}">
        <p14:creationId xmlns:p14="http://schemas.microsoft.com/office/powerpoint/2010/main" val="274667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74F"/>
        </a:solidFill>
        <a:effectLst/>
      </p:bgPr>
    </p:bg>
    <p:spTree>
      <p:nvGrpSpPr>
        <p:cNvPr id="1" name=""/>
        <p:cNvGrpSpPr/>
        <p:nvPr/>
      </p:nvGrpSpPr>
      <p:grpSpPr>
        <a:xfrm>
          <a:off x="0" y="0"/>
          <a:ext cx="0" cy="0"/>
          <a:chOff x="0" y="0"/>
          <a:chExt cx="0" cy="0"/>
        </a:xfrm>
      </p:grpSpPr>
      <p:sp>
        <p:nvSpPr>
          <p:cNvPr id="2" name="Freeform 2"/>
          <p:cNvSpPr/>
          <p:nvPr/>
        </p:nvSpPr>
        <p:spPr>
          <a:xfrm>
            <a:off x="691993" y="-304801"/>
            <a:ext cx="4803653" cy="10896602"/>
          </a:xfrm>
          <a:custGeom>
            <a:avLst/>
            <a:gdLst/>
            <a:ahLst/>
            <a:cxnLst/>
            <a:rect l="l" t="t" r="r" b="b"/>
            <a:pathLst>
              <a:path w="4803653" h="10896602">
                <a:moveTo>
                  <a:pt x="0" y="0"/>
                </a:moveTo>
                <a:lnTo>
                  <a:pt x="4803653" y="0"/>
                </a:lnTo>
                <a:lnTo>
                  <a:pt x="4803653" y="10896602"/>
                </a:lnTo>
                <a:lnTo>
                  <a:pt x="0" y="10896602"/>
                </a:lnTo>
                <a:lnTo>
                  <a:pt x="0" y="0"/>
                </a:lnTo>
                <a:close/>
              </a:path>
            </a:pathLst>
          </a:custGeom>
          <a:blipFill>
            <a:blip r:embed="rId3"/>
            <a:stretch>
              <a:fillRect l="-120556" r="-120556"/>
            </a:stretch>
          </a:blipFill>
        </p:spPr>
        <p:txBody>
          <a:bodyPr/>
          <a:lstStyle/>
          <a:p>
            <a:endParaRPr lang="nb-NO"/>
          </a:p>
        </p:txBody>
      </p:sp>
      <p:grpSp>
        <p:nvGrpSpPr>
          <p:cNvPr id="3" name="Group 3"/>
          <p:cNvGrpSpPr/>
          <p:nvPr/>
        </p:nvGrpSpPr>
        <p:grpSpPr>
          <a:xfrm>
            <a:off x="7105993" y="2823558"/>
            <a:ext cx="9052952" cy="4039276"/>
            <a:chOff x="0" y="0"/>
            <a:chExt cx="12070603" cy="5385701"/>
          </a:xfrm>
        </p:grpSpPr>
        <p:sp>
          <p:nvSpPr>
            <p:cNvPr id="4" name="TextBox 4"/>
            <p:cNvSpPr txBox="1"/>
            <p:nvPr/>
          </p:nvSpPr>
          <p:spPr>
            <a:xfrm>
              <a:off x="0" y="-9525"/>
              <a:ext cx="12070603" cy="4238625"/>
            </a:xfrm>
            <a:prstGeom prst="rect">
              <a:avLst/>
            </a:prstGeom>
          </p:spPr>
          <p:txBody>
            <a:bodyPr lIns="0" tIns="0" rIns="0" bIns="0" rtlCol="0" anchor="t">
              <a:spAutoFit/>
            </a:bodyPr>
            <a:lstStyle/>
            <a:p>
              <a:pPr algn="l">
                <a:lnSpc>
                  <a:spcPts val="8399"/>
                </a:lnSpc>
              </a:pPr>
              <a:r>
                <a:rPr lang="en-US" sz="6999">
                  <a:solidFill>
                    <a:srgbClr val="FFFFFF"/>
                  </a:solidFill>
                  <a:latin typeface="Roboto Bold"/>
                </a:rPr>
                <a:t>Næring og internasjonalt samarbeid</a:t>
              </a:r>
            </a:p>
          </p:txBody>
        </p:sp>
        <p:sp>
          <p:nvSpPr>
            <p:cNvPr id="5" name="TextBox 5"/>
            <p:cNvSpPr txBox="1"/>
            <p:nvPr/>
          </p:nvSpPr>
          <p:spPr>
            <a:xfrm>
              <a:off x="0" y="4563376"/>
              <a:ext cx="12070603" cy="822325"/>
            </a:xfrm>
            <a:prstGeom prst="rect">
              <a:avLst/>
            </a:prstGeom>
          </p:spPr>
          <p:txBody>
            <a:bodyPr lIns="0" tIns="0" rIns="0" bIns="0" rtlCol="0" anchor="t">
              <a:spAutoFit/>
            </a:bodyPr>
            <a:lstStyle/>
            <a:p>
              <a:pPr algn="l">
                <a:lnSpc>
                  <a:spcPts val="4800"/>
                </a:lnSpc>
              </a:pPr>
              <a:endParaRPr/>
            </a:p>
          </p:txBody>
        </p:sp>
      </p:grpSp>
      <p:sp>
        <p:nvSpPr>
          <p:cNvPr id="9" name="Freeform 9"/>
          <p:cNvSpPr/>
          <p:nvPr/>
        </p:nvSpPr>
        <p:spPr>
          <a:xfrm rot="5400000">
            <a:off x="15464442" y="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10" name="TextBox 10"/>
          <p:cNvSpPr txBox="1"/>
          <p:nvPr/>
        </p:nvSpPr>
        <p:spPr>
          <a:xfrm>
            <a:off x="11078593" y="9537554"/>
            <a:ext cx="6668494" cy="415290"/>
          </a:xfrm>
          <a:prstGeom prst="rect">
            <a:avLst/>
          </a:prstGeom>
        </p:spPr>
        <p:txBody>
          <a:bodyPr lIns="0" tIns="0" rIns="0" bIns="0" rtlCol="0" anchor="t">
            <a:spAutoFit/>
          </a:bodyPr>
          <a:lstStyle/>
          <a:p>
            <a:pPr algn="r">
              <a:lnSpc>
                <a:spcPts val="3359"/>
              </a:lnSpc>
            </a:pPr>
            <a:r>
              <a:rPr lang="en-US" sz="2400" spc="144">
                <a:solidFill>
                  <a:srgbClr val="05445E"/>
                </a:solidFill>
                <a:latin typeface="Roboto"/>
              </a:rPr>
              <a:t>Bijou Solutions, Inc. | 2020</a:t>
            </a:r>
          </a:p>
        </p:txBody>
      </p:sp>
      <p:sp>
        <p:nvSpPr>
          <p:cNvPr id="11" name="Freeform 11"/>
          <p:cNvSpPr/>
          <p:nvPr/>
        </p:nvSpPr>
        <p:spPr>
          <a:xfrm>
            <a:off x="14029890" y="8389797"/>
            <a:ext cx="4258110" cy="1737007"/>
          </a:xfrm>
          <a:custGeom>
            <a:avLst/>
            <a:gdLst/>
            <a:ahLst/>
            <a:cxnLst/>
            <a:rect l="l" t="t" r="r" b="b"/>
            <a:pathLst>
              <a:path w="4258110" h="1737007">
                <a:moveTo>
                  <a:pt x="0" y="0"/>
                </a:moveTo>
                <a:lnTo>
                  <a:pt x="4258110" y="0"/>
                </a:lnTo>
                <a:lnTo>
                  <a:pt x="4258110" y="1737006"/>
                </a:lnTo>
                <a:lnTo>
                  <a:pt x="0" y="1737006"/>
                </a:lnTo>
                <a:lnTo>
                  <a:pt x="0" y="0"/>
                </a:lnTo>
                <a:close/>
              </a:path>
            </a:pathLst>
          </a:custGeom>
          <a:blipFill>
            <a:blip r:embed="rId6"/>
            <a:stretch>
              <a:fillRect r="-193"/>
            </a:stretch>
          </a:blipFill>
        </p:spPr>
        <p:txBody>
          <a:bodyPr/>
          <a:lstStyle/>
          <a:p>
            <a:endParaRPr lang="nb-NO"/>
          </a:p>
        </p:txBody>
      </p:sp>
      <p:sp>
        <p:nvSpPr>
          <p:cNvPr id="12" name="Freeform 12"/>
          <p:cNvSpPr/>
          <p:nvPr/>
        </p:nvSpPr>
        <p:spPr>
          <a:xfrm rot="5400000">
            <a:off x="15616842" y="15240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167C75-F1C2-2960-DBBD-5E4437F72ADB}"/>
              </a:ext>
            </a:extLst>
          </p:cNvPr>
          <p:cNvSpPr>
            <a:spLocks noGrp="1"/>
          </p:cNvSpPr>
          <p:nvPr>
            <p:ph type="title"/>
          </p:nvPr>
        </p:nvSpPr>
        <p:spPr>
          <a:xfrm>
            <a:off x="1257300" y="933006"/>
            <a:ext cx="10099221" cy="1391094"/>
          </a:xfrm>
        </p:spPr>
        <p:txBody>
          <a:bodyPr>
            <a:normAutofit fontScale="90000"/>
          </a:bodyPr>
          <a:lstStyle/>
          <a:p>
            <a:r>
              <a:rPr lang="nb-NO"/>
              <a:t>Pilot – Fagskolestudie Skogtekniker</a:t>
            </a:r>
          </a:p>
        </p:txBody>
      </p:sp>
      <p:sp>
        <p:nvSpPr>
          <p:cNvPr id="3" name="Plassholder for innhold 2">
            <a:extLst>
              <a:ext uri="{FF2B5EF4-FFF2-40B4-BE49-F238E27FC236}">
                <a16:creationId xmlns:a16="http://schemas.microsoft.com/office/drawing/2014/main" id="{E62A2E9B-6899-BE5B-EC51-35A7560E396B}"/>
              </a:ext>
            </a:extLst>
          </p:cNvPr>
          <p:cNvSpPr>
            <a:spLocks noGrp="1"/>
          </p:cNvSpPr>
          <p:nvPr>
            <p:ph idx="1"/>
          </p:nvPr>
        </p:nvSpPr>
        <p:spPr>
          <a:xfrm>
            <a:off x="1257301" y="2732550"/>
            <a:ext cx="10325099" cy="5346588"/>
          </a:xfrm>
        </p:spPr>
        <p:txBody>
          <a:bodyPr vert="horz" lIns="137160" tIns="68580" rIns="137160" bIns="68580" rtlCol="0" anchor="t">
            <a:normAutofit lnSpcReduction="10000"/>
          </a:bodyPr>
          <a:lstStyle/>
          <a:p>
            <a:pPr marL="0" indent="0">
              <a:buNone/>
            </a:pPr>
            <a:r>
              <a:rPr lang="nb-NO" sz="2800">
                <a:solidFill>
                  <a:srgbClr val="000000"/>
                </a:solidFill>
                <a:latin typeface="Arial"/>
              </a:rPr>
              <a:t>Sak i hovedutvalget for næring 26. november </a:t>
            </a:r>
          </a:p>
          <a:p>
            <a:pPr marL="0" indent="0">
              <a:buNone/>
            </a:pPr>
            <a:r>
              <a:rPr lang="nb-NO" sz="1800"/>
              <a:t>Fagskolen har nylig fått fagområdeakkreditering innen skogbruk. Dette innebærer at Fagskolen Innlandet raskt kan tilby ny fagskoleutdanning som markedet etterspør. Det er Nasjonalt organ for kvalitet i utdanninga -NOKUT- som tildeler akkreditering etter søknad. </a:t>
            </a:r>
          </a:p>
          <a:p>
            <a:pPr marL="0" indent="0">
              <a:buNone/>
            </a:pPr>
            <a:r>
              <a:rPr lang="nb-NO" sz="1800"/>
              <a:t>Fagskolestudiet Skogtekniker er utviklet hos Fagskolen Innlandet med bred støtte fra hele bransjen og etter behov for denne kompetansen innen skogbruket. </a:t>
            </a:r>
          </a:p>
          <a:p>
            <a:pPr marL="0" indent="0">
              <a:buNone/>
            </a:pPr>
            <a:r>
              <a:rPr lang="nb-NO" sz="1800"/>
              <a:t>Utdanningen er planlagt over i ordinær drift fra høsten -27, som et ledd i fagskolens strategi, vekst og tilbud innen landbruk. </a:t>
            </a:r>
          </a:p>
          <a:p>
            <a:pPr marL="0" indent="0">
              <a:buNone/>
            </a:pPr>
            <a:r>
              <a:rPr lang="nb-NO" sz="1800"/>
              <a:t>I piloten skal studieplanen kvalitetssikres. Denne er utarbeidet sammen med hele skogbruksnæringa</a:t>
            </a:r>
            <a:r>
              <a:rPr lang="nb-NO" sz="900"/>
              <a:t>. </a:t>
            </a:r>
          </a:p>
          <a:p>
            <a:pPr marL="0" indent="0">
              <a:buNone/>
            </a:pPr>
            <a:r>
              <a:rPr lang="nb-NO" sz="1800"/>
              <a:t>Etter gjennomført pilot, vil studiet inngå i fagskolens faste portefølje som studietilbud gjennom samordnet opptak. Studiet er på 60 studiepoeng og omfatter emner som grunnleggende skogbrukskunnskap, det digitale skogbruket, operasjonelt skogbruk, operativ ledelse, kommunikasjon og økonomiforståelse. Avslutningsvis gjennomfører studenten et hovedprosjekt som et fordypingsemne med praktisk og teoretisk tilnærming. </a:t>
            </a:r>
          </a:p>
        </p:txBody>
      </p:sp>
      <p:sp>
        <p:nvSpPr>
          <p:cNvPr id="6" name="TekstSylinder 5">
            <a:extLst>
              <a:ext uri="{FF2B5EF4-FFF2-40B4-BE49-F238E27FC236}">
                <a16:creationId xmlns:a16="http://schemas.microsoft.com/office/drawing/2014/main" id="{920C556F-9B3C-046C-FF6D-F63E4D29E35F}"/>
              </a:ext>
            </a:extLst>
          </p:cNvPr>
          <p:cNvSpPr txBox="1"/>
          <p:nvPr/>
        </p:nvSpPr>
        <p:spPr>
          <a:xfrm>
            <a:off x="11963400" y="8190411"/>
            <a:ext cx="2470731" cy="369332"/>
          </a:xfrm>
          <a:prstGeom prst="rect">
            <a:avLst/>
          </a:prstGeom>
          <a:noFill/>
        </p:spPr>
        <p:txBody>
          <a:bodyPr wrap="square" rtlCol="0">
            <a:spAutoFit/>
          </a:bodyPr>
          <a:lstStyle/>
          <a:p>
            <a:r>
              <a:rPr lang="nb-NO"/>
              <a:t>Foto: </a:t>
            </a:r>
            <a:r>
              <a:rPr lang="nb-NO" err="1"/>
              <a:t>iStock</a:t>
            </a:r>
            <a:endParaRPr lang="nb-NO"/>
          </a:p>
        </p:txBody>
      </p:sp>
      <p:pic>
        <p:nvPicPr>
          <p:cNvPr id="1026" name="Picture 2" descr="Forest industry timber wood harvesting Finland Timber Stock Photo">
            <a:extLst>
              <a:ext uri="{FF2B5EF4-FFF2-40B4-BE49-F238E27FC236}">
                <a16:creationId xmlns:a16="http://schemas.microsoft.com/office/drawing/2014/main" id="{221E7B66-CD52-47C0-8507-EED3BF525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1333500"/>
            <a:ext cx="6400800" cy="674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6A3438-ABDB-5D02-F623-5923F64EA17A}"/>
              </a:ext>
            </a:extLst>
          </p:cNvPr>
          <p:cNvSpPr>
            <a:spLocks noGrp="1"/>
          </p:cNvSpPr>
          <p:nvPr>
            <p:ph type="title"/>
          </p:nvPr>
        </p:nvSpPr>
        <p:spPr/>
        <p:txBody>
          <a:bodyPr>
            <a:normAutofit fontScale="90000"/>
          </a:bodyPr>
          <a:lstStyle/>
          <a:p>
            <a:r>
              <a:rPr lang="nb-NO"/>
              <a:t>Kunnskapsgrunnlag om landbruket i Innlandet</a:t>
            </a:r>
          </a:p>
        </p:txBody>
      </p:sp>
      <p:sp>
        <p:nvSpPr>
          <p:cNvPr id="3" name="Plassholder for innhold 2">
            <a:extLst>
              <a:ext uri="{FF2B5EF4-FFF2-40B4-BE49-F238E27FC236}">
                <a16:creationId xmlns:a16="http://schemas.microsoft.com/office/drawing/2014/main" id="{2AA018C4-576E-4DE3-C0A4-A9D1B5265B65}"/>
              </a:ext>
            </a:extLst>
          </p:cNvPr>
          <p:cNvSpPr>
            <a:spLocks noGrp="1"/>
          </p:cNvSpPr>
          <p:nvPr>
            <p:ph idx="1"/>
          </p:nvPr>
        </p:nvSpPr>
        <p:spPr/>
        <p:txBody>
          <a:bodyPr>
            <a:normAutofit fontScale="92500" lnSpcReduction="10000"/>
          </a:bodyPr>
          <a:lstStyle/>
          <a:p>
            <a:pPr algn="l"/>
            <a:r>
              <a:rPr lang="nb-NO" b="0" i="0">
                <a:solidFill>
                  <a:srgbClr val="000000"/>
                </a:solidFill>
                <a:effectLst/>
                <a:latin typeface="Roboto" panose="02000000000000000000" pitchFamily="2" charset="0"/>
              </a:rPr>
              <a:t>Innlandet fylkeskommune har fått utarbeidet et nytt kunnskapsgrunnlag om landbruket i Innlandet. </a:t>
            </a:r>
          </a:p>
          <a:p>
            <a:pPr algn="l"/>
            <a:r>
              <a:rPr lang="nb-NO" b="0" i="0">
                <a:solidFill>
                  <a:srgbClr val="000000"/>
                </a:solidFill>
                <a:effectLst/>
                <a:latin typeface="Roboto" panose="02000000000000000000" pitchFamily="2" charset="0"/>
              </a:rPr>
              <a:t>Østlandsforskning/INN og NIBIO har utført analyser om blant annet verdiskapingen i landbruket i Innlandet, hvor mange som er sysselsatt innenfor landbruk, hvordan utviklingen i landbruket har vært, og hvordan ringvirkningene er i Innlandet. </a:t>
            </a:r>
          </a:p>
          <a:p>
            <a:pPr algn="l"/>
            <a:r>
              <a:rPr lang="nb-NO">
                <a:solidFill>
                  <a:srgbClr val="000000"/>
                </a:solidFill>
              </a:rPr>
              <a:t>Se Innlandsstatistikk.no </a:t>
            </a:r>
            <a:r>
              <a:rPr lang="nb-NO">
                <a:solidFill>
                  <a:srgbClr val="000000"/>
                </a:solidFill>
                <a:hlinkClick r:id="rId3"/>
              </a:rPr>
              <a:t>https://www.innlandsstatistikk.no/nyheter/landbruket-i-innlandet.56834.aspx</a:t>
            </a:r>
            <a:endParaRPr lang="nb-NO">
              <a:solidFill>
                <a:srgbClr val="000000"/>
              </a:solidFill>
            </a:endParaRPr>
          </a:p>
          <a:p>
            <a:pPr algn="l"/>
            <a:endParaRPr lang="nb-NO" b="0" i="0">
              <a:solidFill>
                <a:srgbClr val="000000"/>
              </a:solidFill>
              <a:effectLst/>
              <a:latin typeface="Roboto" panose="02000000000000000000" pitchFamily="2" charset="0"/>
            </a:endParaRPr>
          </a:p>
        </p:txBody>
      </p:sp>
      <p:sp>
        <p:nvSpPr>
          <p:cNvPr id="4" name="Plassholder for dato 3">
            <a:extLst>
              <a:ext uri="{FF2B5EF4-FFF2-40B4-BE49-F238E27FC236}">
                <a16:creationId xmlns:a16="http://schemas.microsoft.com/office/drawing/2014/main" id="{E41C6DF0-2760-8093-F900-A441B31FD1D1}"/>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20308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74F"/>
        </a:solidFill>
        <a:effectLst/>
      </p:bgPr>
    </p:bg>
    <p:spTree>
      <p:nvGrpSpPr>
        <p:cNvPr id="1" name=""/>
        <p:cNvGrpSpPr/>
        <p:nvPr/>
      </p:nvGrpSpPr>
      <p:grpSpPr>
        <a:xfrm>
          <a:off x="0" y="0"/>
          <a:ext cx="0" cy="0"/>
          <a:chOff x="0" y="0"/>
          <a:chExt cx="0" cy="0"/>
        </a:xfrm>
      </p:grpSpPr>
      <p:sp>
        <p:nvSpPr>
          <p:cNvPr id="2" name="Freeform 2"/>
          <p:cNvSpPr/>
          <p:nvPr/>
        </p:nvSpPr>
        <p:spPr>
          <a:xfrm>
            <a:off x="691993" y="-304801"/>
            <a:ext cx="4803653" cy="10896602"/>
          </a:xfrm>
          <a:custGeom>
            <a:avLst/>
            <a:gdLst/>
            <a:ahLst/>
            <a:cxnLst/>
            <a:rect l="l" t="t" r="r" b="b"/>
            <a:pathLst>
              <a:path w="4803653" h="10896602">
                <a:moveTo>
                  <a:pt x="0" y="0"/>
                </a:moveTo>
                <a:lnTo>
                  <a:pt x="4803653" y="0"/>
                </a:lnTo>
                <a:lnTo>
                  <a:pt x="4803653" y="10896602"/>
                </a:lnTo>
                <a:lnTo>
                  <a:pt x="0" y="10896602"/>
                </a:lnTo>
                <a:lnTo>
                  <a:pt x="0" y="0"/>
                </a:lnTo>
                <a:close/>
              </a:path>
            </a:pathLst>
          </a:custGeom>
          <a:blipFill>
            <a:blip r:embed="rId3"/>
            <a:stretch>
              <a:fillRect l="-120236" r="-120236"/>
            </a:stretch>
          </a:blipFill>
        </p:spPr>
        <p:txBody>
          <a:bodyPr/>
          <a:lstStyle/>
          <a:p>
            <a:endParaRPr lang="nb-NO"/>
          </a:p>
        </p:txBody>
      </p:sp>
      <p:sp>
        <p:nvSpPr>
          <p:cNvPr id="3" name="Freeform 3"/>
          <p:cNvSpPr/>
          <p:nvPr/>
        </p:nvSpPr>
        <p:spPr>
          <a:xfrm rot="-5400000">
            <a:off x="3698804" y="8006121"/>
            <a:ext cx="2280879" cy="2280879"/>
          </a:xfrm>
          <a:custGeom>
            <a:avLst/>
            <a:gdLst/>
            <a:ahLst/>
            <a:cxnLst/>
            <a:rect l="l" t="t" r="r" b="b"/>
            <a:pathLst>
              <a:path w="2280879" h="2280879">
                <a:moveTo>
                  <a:pt x="0" y="0"/>
                </a:moveTo>
                <a:lnTo>
                  <a:pt x="2280880" y="0"/>
                </a:lnTo>
                <a:lnTo>
                  <a:pt x="2280880" y="2280879"/>
                </a:lnTo>
                <a:lnTo>
                  <a:pt x="0" y="2280879"/>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4" name="Freeform 4"/>
          <p:cNvSpPr/>
          <p:nvPr/>
        </p:nvSpPr>
        <p:spPr>
          <a:xfrm rot="-5400000">
            <a:off x="0" y="1125645"/>
            <a:ext cx="1189415" cy="1189415"/>
          </a:xfrm>
          <a:custGeom>
            <a:avLst/>
            <a:gdLst/>
            <a:ahLst/>
            <a:cxnLst/>
            <a:rect l="l" t="t" r="r" b="b"/>
            <a:pathLst>
              <a:path w="1189415" h="1189415">
                <a:moveTo>
                  <a:pt x="0" y="0"/>
                </a:moveTo>
                <a:lnTo>
                  <a:pt x="1189415" y="0"/>
                </a:lnTo>
                <a:lnTo>
                  <a:pt x="1189415" y="1189414"/>
                </a:lnTo>
                <a:lnTo>
                  <a:pt x="0" y="1189414"/>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5" name="Freeform 5"/>
          <p:cNvSpPr/>
          <p:nvPr/>
        </p:nvSpPr>
        <p:spPr>
          <a:xfrm rot="-5400000">
            <a:off x="3984090" y="270491"/>
            <a:ext cx="855154" cy="855154"/>
          </a:xfrm>
          <a:custGeom>
            <a:avLst/>
            <a:gdLst/>
            <a:ahLst/>
            <a:cxnLst/>
            <a:rect l="l" t="t" r="r" b="b"/>
            <a:pathLst>
              <a:path w="855154" h="855154">
                <a:moveTo>
                  <a:pt x="0" y="0"/>
                </a:moveTo>
                <a:lnTo>
                  <a:pt x="855154" y="0"/>
                </a:lnTo>
                <a:lnTo>
                  <a:pt x="855154" y="855154"/>
                </a:lnTo>
                <a:lnTo>
                  <a:pt x="0" y="855154"/>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6" name="Freeform 6"/>
          <p:cNvSpPr/>
          <p:nvPr/>
        </p:nvSpPr>
        <p:spPr>
          <a:xfrm rot="5400000">
            <a:off x="15464442" y="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7" name="TextBox 7"/>
          <p:cNvSpPr txBox="1"/>
          <p:nvPr/>
        </p:nvSpPr>
        <p:spPr>
          <a:xfrm>
            <a:off x="11078593" y="9537554"/>
            <a:ext cx="6668494" cy="415290"/>
          </a:xfrm>
          <a:prstGeom prst="rect">
            <a:avLst/>
          </a:prstGeom>
        </p:spPr>
        <p:txBody>
          <a:bodyPr lIns="0" tIns="0" rIns="0" bIns="0" rtlCol="0" anchor="t">
            <a:spAutoFit/>
          </a:bodyPr>
          <a:lstStyle/>
          <a:p>
            <a:pPr algn="r">
              <a:lnSpc>
                <a:spcPts val="3359"/>
              </a:lnSpc>
            </a:pPr>
            <a:r>
              <a:rPr lang="en-US" sz="2400" spc="144">
                <a:solidFill>
                  <a:srgbClr val="05445E"/>
                </a:solidFill>
                <a:latin typeface="Roboto"/>
              </a:rPr>
              <a:t>Bijou Solutions, Inc. | 2020</a:t>
            </a:r>
          </a:p>
        </p:txBody>
      </p:sp>
      <p:sp>
        <p:nvSpPr>
          <p:cNvPr id="8" name="Freeform 8"/>
          <p:cNvSpPr/>
          <p:nvPr/>
        </p:nvSpPr>
        <p:spPr>
          <a:xfrm>
            <a:off x="14029890" y="8389797"/>
            <a:ext cx="4258110" cy="1737007"/>
          </a:xfrm>
          <a:custGeom>
            <a:avLst/>
            <a:gdLst/>
            <a:ahLst/>
            <a:cxnLst/>
            <a:rect l="l" t="t" r="r" b="b"/>
            <a:pathLst>
              <a:path w="4258110" h="1737007">
                <a:moveTo>
                  <a:pt x="0" y="0"/>
                </a:moveTo>
                <a:lnTo>
                  <a:pt x="4258110" y="0"/>
                </a:lnTo>
                <a:lnTo>
                  <a:pt x="4258110" y="1737006"/>
                </a:lnTo>
                <a:lnTo>
                  <a:pt x="0" y="1737006"/>
                </a:lnTo>
                <a:lnTo>
                  <a:pt x="0" y="0"/>
                </a:lnTo>
                <a:close/>
              </a:path>
            </a:pathLst>
          </a:custGeom>
          <a:blipFill>
            <a:blip r:embed="rId6"/>
            <a:stretch>
              <a:fillRect r="-193"/>
            </a:stretch>
          </a:blipFill>
        </p:spPr>
        <p:txBody>
          <a:bodyPr/>
          <a:lstStyle/>
          <a:p>
            <a:endParaRPr lang="nb-NO"/>
          </a:p>
        </p:txBody>
      </p:sp>
      <p:sp>
        <p:nvSpPr>
          <p:cNvPr id="9" name="Freeform 9"/>
          <p:cNvSpPr/>
          <p:nvPr/>
        </p:nvSpPr>
        <p:spPr>
          <a:xfrm rot="5400000">
            <a:off x="15616842" y="15240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grpSp>
        <p:nvGrpSpPr>
          <p:cNvPr id="10" name="Group 10"/>
          <p:cNvGrpSpPr/>
          <p:nvPr/>
        </p:nvGrpSpPr>
        <p:grpSpPr>
          <a:xfrm>
            <a:off x="7105993" y="4181137"/>
            <a:ext cx="9052952" cy="1924726"/>
            <a:chOff x="0" y="0"/>
            <a:chExt cx="12070603" cy="2566301"/>
          </a:xfrm>
        </p:grpSpPr>
        <p:sp>
          <p:nvSpPr>
            <p:cNvPr id="11" name="TextBox 11"/>
            <p:cNvSpPr txBox="1"/>
            <p:nvPr/>
          </p:nvSpPr>
          <p:spPr>
            <a:xfrm>
              <a:off x="0" y="-9525"/>
              <a:ext cx="12070603" cy="1419225"/>
            </a:xfrm>
            <a:prstGeom prst="rect">
              <a:avLst/>
            </a:prstGeom>
          </p:spPr>
          <p:txBody>
            <a:bodyPr lIns="0" tIns="0" rIns="0" bIns="0" rtlCol="0" anchor="t">
              <a:spAutoFit/>
            </a:bodyPr>
            <a:lstStyle/>
            <a:p>
              <a:pPr algn="l">
                <a:lnSpc>
                  <a:spcPts val="8399"/>
                </a:lnSpc>
              </a:pPr>
              <a:r>
                <a:rPr lang="en-US" sz="6999">
                  <a:solidFill>
                    <a:srgbClr val="FFFFFF"/>
                  </a:solidFill>
                  <a:latin typeface="Roboto Bold"/>
                </a:rPr>
                <a:t>Samfunnsutvikling</a:t>
              </a:r>
            </a:p>
          </p:txBody>
        </p:sp>
        <p:sp>
          <p:nvSpPr>
            <p:cNvPr id="12" name="TextBox 12"/>
            <p:cNvSpPr txBox="1"/>
            <p:nvPr/>
          </p:nvSpPr>
          <p:spPr>
            <a:xfrm>
              <a:off x="0" y="1743976"/>
              <a:ext cx="12070603" cy="822325"/>
            </a:xfrm>
            <a:prstGeom prst="rect">
              <a:avLst/>
            </a:prstGeom>
          </p:spPr>
          <p:txBody>
            <a:bodyPr lIns="0" tIns="0" rIns="0" bIns="0" rtlCol="0" anchor="t">
              <a:spAutoFit/>
            </a:bodyPr>
            <a:lstStyle/>
            <a:p>
              <a:pPr algn="l">
                <a:lnSpc>
                  <a:spcPts val="480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A0166D-82C5-028B-6969-71693EC76817}"/>
              </a:ext>
            </a:extLst>
          </p:cNvPr>
          <p:cNvSpPr>
            <a:spLocks noGrp="1"/>
          </p:cNvSpPr>
          <p:nvPr>
            <p:ph type="title"/>
          </p:nvPr>
        </p:nvSpPr>
        <p:spPr/>
        <p:txBody>
          <a:bodyPr/>
          <a:lstStyle/>
          <a:p>
            <a:r>
              <a:rPr lang="nb-NO">
                <a:latin typeface="Roboto"/>
                <a:ea typeface="Roboto"/>
                <a:cs typeface="Arial"/>
              </a:rPr>
              <a:t>Stadig nye tall på Innlandsstatistikk.no</a:t>
            </a:r>
          </a:p>
        </p:txBody>
      </p:sp>
      <p:pic>
        <p:nvPicPr>
          <p:cNvPr id="5" name="Bilde 4">
            <a:extLst>
              <a:ext uri="{FF2B5EF4-FFF2-40B4-BE49-F238E27FC236}">
                <a16:creationId xmlns:a16="http://schemas.microsoft.com/office/drawing/2014/main" id="{B732D644-9A30-F756-074D-A5AB5C751680}"/>
              </a:ext>
            </a:extLst>
          </p:cNvPr>
          <p:cNvPicPr>
            <a:picLocks noChangeAspect="1"/>
          </p:cNvPicPr>
          <p:nvPr/>
        </p:nvPicPr>
        <p:blipFill>
          <a:blip r:embed="rId3"/>
          <a:stretch>
            <a:fillRect/>
          </a:stretch>
        </p:blipFill>
        <p:spPr>
          <a:xfrm>
            <a:off x="1257300" y="2435607"/>
            <a:ext cx="13970718" cy="6426530"/>
          </a:xfrm>
          <a:prstGeom prst="rect">
            <a:avLst/>
          </a:prstGeom>
        </p:spPr>
      </p:pic>
    </p:spTree>
    <p:extLst>
      <p:ext uri="{BB962C8B-B14F-4D97-AF65-F5344CB8AC3E}">
        <p14:creationId xmlns:p14="http://schemas.microsoft.com/office/powerpoint/2010/main" val="427062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0F38EF-C9B4-CB3A-BD62-199F107E5B8E}"/>
              </a:ext>
            </a:extLst>
          </p:cNvPr>
          <p:cNvSpPr>
            <a:spLocks noGrp="1"/>
          </p:cNvSpPr>
          <p:nvPr>
            <p:ph type="title"/>
          </p:nvPr>
        </p:nvSpPr>
        <p:spPr/>
        <p:txBody>
          <a:bodyPr>
            <a:normAutofit fontScale="90000"/>
          </a:bodyPr>
          <a:lstStyle/>
          <a:p>
            <a:r>
              <a:rPr lang="nb-NO"/>
              <a:t>Fylkeskommunalt medlemskap og samarbeidsavtale</a:t>
            </a:r>
          </a:p>
        </p:txBody>
      </p:sp>
      <p:sp>
        <p:nvSpPr>
          <p:cNvPr id="3" name="Plassholder for tekst 2">
            <a:extLst>
              <a:ext uri="{FF2B5EF4-FFF2-40B4-BE49-F238E27FC236}">
                <a16:creationId xmlns:a16="http://schemas.microsoft.com/office/drawing/2014/main" id="{CEB51D4A-7420-04CA-90E1-2D60D78BB148}"/>
              </a:ext>
            </a:extLst>
          </p:cNvPr>
          <p:cNvSpPr>
            <a:spLocks noGrp="1"/>
          </p:cNvSpPr>
          <p:nvPr>
            <p:ph type="body" sz="quarter" idx="10"/>
          </p:nvPr>
        </p:nvSpPr>
        <p:spPr/>
        <p:txBody>
          <a:bodyPr>
            <a:normAutofit fontScale="92500" lnSpcReduction="10000"/>
          </a:bodyPr>
          <a:lstStyle/>
          <a:p>
            <a:r>
              <a:rPr lang="nb-NO"/>
              <a:t>De fleste IPR: Daglig leder har sendt avtalen ut til kommunestyrene </a:t>
            </a:r>
          </a:p>
          <a:p>
            <a:r>
              <a:rPr lang="nb-NO"/>
              <a:t>Noen rekker ikke kommunestyrebehandling før nyttår</a:t>
            </a:r>
          </a:p>
          <a:p>
            <a:r>
              <a:rPr lang="nb-NO"/>
              <a:t>Fylkeskommunedirektøren foreslår for fylkestinget å utsette fylkestingets behandling av avtalene til februar 2025</a:t>
            </a:r>
          </a:p>
          <a:p>
            <a:r>
              <a:rPr lang="nb-NO"/>
              <a:t>Utviklingsmidler (tidligere partnerskapsmidler) – det legges opp til utarbeide tilsagnsbrev (i tråd med samarbeidsavtalen, og videreføring av praksis fra 2024). Beløp bevilges av fylkestinget i desember 2024 (ligger inne i Økonomiplanen: videreføring av kr 2 500 000)</a:t>
            </a:r>
          </a:p>
          <a:p>
            <a:endParaRPr lang="nb-NO"/>
          </a:p>
        </p:txBody>
      </p:sp>
    </p:spTree>
    <p:extLst>
      <p:ext uri="{BB962C8B-B14F-4D97-AF65-F5344CB8AC3E}">
        <p14:creationId xmlns:p14="http://schemas.microsoft.com/office/powerpoint/2010/main" val="306008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7E549B-0BEF-CE1E-1A63-E9322BAB20FA}"/>
              </a:ext>
            </a:extLst>
          </p:cNvPr>
          <p:cNvSpPr>
            <a:spLocks noGrp="1"/>
          </p:cNvSpPr>
          <p:nvPr>
            <p:ph type="title"/>
          </p:nvPr>
        </p:nvSpPr>
        <p:spPr/>
        <p:txBody>
          <a:bodyPr>
            <a:normAutofit fontScale="90000"/>
          </a:bodyPr>
          <a:lstStyle/>
          <a:p>
            <a:r>
              <a:rPr lang="nb-NO" dirty="0"/>
              <a:t>Regionale føringer for vind -og solkraft - status</a:t>
            </a:r>
          </a:p>
        </p:txBody>
      </p:sp>
      <p:sp>
        <p:nvSpPr>
          <p:cNvPr id="3" name="Plassholder for tekst 2">
            <a:extLst>
              <a:ext uri="{FF2B5EF4-FFF2-40B4-BE49-F238E27FC236}">
                <a16:creationId xmlns:a16="http://schemas.microsoft.com/office/drawing/2014/main" id="{4E02DF6F-4B89-DB4C-EF1F-989627BB1405}"/>
              </a:ext>
            </a:extLst>
          </p:cNvPr>
          <p:cNvSpPr>
            <a:spLocks noGrp="1"/>
          </p:cNvSpPr>
          <p:nvPr>
            <p:ph type="body" sz="quarter" idx="10"/>
          </p:nvPr>
        </p:nvSpPr>
        <p:spPr>
          <a:xfrm>
            <a:off x="1257299" y="2838202"/>
            <a:ext cx="16028377" cy="5971690"/>
          </a:xfrm>
        </p:spPr>
        <p:txBody>
          <a:bodyPr>
            <a:normAutofit fontScale="92500" lnSpcReduction="20000"/>
          </a:bodyPr>
          <a:lstStyle/>
          <a:p>
            <a:pPr marL="0" indent="0">
              <a:buNone/>
            </a:pPr>
            <a:r>
              <a:rPr lang="nb-NO" dirty="0"/>
              <a:t>Sak i FU 3. desember, vedtak:</a:t>
            </a:r>
          </a:p>
          <a:p>
            <a:pPr marL="0" indent="0">
              <a:buNone/>
            </a:pPr>
            <a:r>
              <a:rPr lang="nb-NO" b="0" i="0" dirty="0">
                <a:solidFill>
                  <a:srgbClr val="000000"/>
                </a:solidFill>
                <a:effectLst/>
                <a:latin typeface="Roboto" panose="02000000000000000000" pitchFamily="2" charset="0"/>
              </a:rPr>
              <a:t> - Fylkesutvalgets behandling av sak om regionale føringer for vind- og solkraft i Innlandet den 03.09.2024 innebærer en utvidelse av prosjektet. Et samlet og endelig dokument vil allikevel presenteres senest innen utgangen av 2025.</a:t>
            </a:r>
            <a:br>
              <a:rPr lang="nb-NO" dirty="0"/>
            </a:br>
            <a:r>
              <a:rPr lang="nb-NO" dirty="0"/>
              <a:t>- Arbeidet med de regionale føringene for vind- og solkraft i Innlandet kobles til arbeidet med Kraftløftet 2.0. Et utvalg av kommuner i Innlandet som er knyttet opp mot Kraftløftet 2.0, vil inngå i et pilotprosjekt med tanke på å svare ut bestillingen fra FU mht. regionale føringer. Metodikk og erfaringer fra dette vil bli lagt til grunn for det videre arbeidet med de regionale føringene for hele Innlandet. </a:t>
            </a:r>
          </a:p>
        </p:txBody>
      </p:sp>
    </p:spTree>
    <p:extLst>
      <p:ext uri="{BB962C8B-B14F-4D97-AF65-F5344CB8AC3E}">
        <p14:creationId xmlns:p14="http://schemas.microsoft.com/office/powerpoint/2010/main" val="2723559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74F"/>
        </a:solidFill>
        <a:effectLst/>
      </p:bgPr>
    </p:bg>
    <p:spTree>
      <p:nvGrpSpPr>
        <p:cNvPr id="1" name=""/>
        <p:cNvGrpSpPr/>
        <p:nvPr/>
      </p:nvGrpSpPr>
      <p:grpSpPr>
        <a:xfrm>
          <a:off x="0" y="0"/>
          <a:ext cx="0" cy="0"/>
          <a:chOff x="0" y="0"/>
          <a:chExt cx="0" cy="0"/>
        </a:xfrm>
      </p:grpSpPr>
      <p:sp>
        <p:nvSpPr>
          <p:cNvPr id="2" name="Freeform 2"/>
          <p:cNvSpPr/>
          <p:nvPr/>
        </p:nvSpPr>
        <p:spPr>
          <a:xfrm>
            <a:off x="691993" y="-304801"/>
            <a:ext cx="4803653" cy="10896602"/>
          </a:xfrm>
          <a:custGeom>
            <a:avLst/>
            <a:gdLst/>
            <a:ahLst/>
            <a:cxnLst/>
            <a:rect l="l" t="t" r="r" b="b"/>
            <a:pathLst>
              <a:path w="4803653" h="10896602">
                <a:moveTo>
                  <a:pt x="0" y="0"/>
                </a:moveTo>
                <a:lnTo>
                  <a:pt x="4803653" y="0"/>
                </a:lnTo>
                <a:lnTo>
                  <a:pt x="4803653" y="10896602"/>
                </a:lnTo>
                <a:lnTo>
                  <a:pt x="0" y="10896602"/>
                </a:lnTo>
                <a:lnTo>
                  <a:pt x="0" y="0"/>
                </a:lnTo>
                <a:close/>
              </a:path>
            </a:pathLst>
          </a:custGeom>
          <a:blipFill>
            <a:blip r:embed="rId3"/>
            <a:stretch>
              <a:fillRect l="-119917" r="-119917"/>
            </a:stretch>
          </a:blipFill>
        </p:spPr>
        <p:txBody>
          <a:bodyPr/>
          <a:lstStyle/>
          <a:p>
            <a:endParaRPr lang="nb-NO"/>
          </a:p>
        </p:txBody>
      </p:sp>
      <p:grpSp>
        <p:nvGrpSpPr>
          <p:cNvPr id="3" name="Group 3"/>
          <p:cNvGrpSpPr/>
          <p:nvPr/>
        </p:nvGrpSpPr>
        <p:grpSpPr>
          <a:xfrm>
            <a:off x="7105993" y="4181137"/>
            <a:ext cx="9052952" cy="1924726"/>
            <a:chOff x="0" y="0"/>
            <a:chExt cx="12070603" cy="2566301"/>
          </a:xfrm>
        </p:grpSpPr>
        <p:sp>
          <p:nvSpPr>
            <p:cNvPr id="4" name="TextBox 4"/>
            <p:cNvSpPr txBox="1"/>
            <p:nvPr/>
          </p:nvSpPr>
          <p:spPr>
            <a:xfrm>
              <a:off x="0" y="-9525"/>
              <a:ext cx="12070603" cy="1419225"/>
            </a:xfrm>
            <a:prstGeom prst="rect">
              <a:avLst/>
            </a:prstGeom>
          </p:spPr>
          <p:txBody>
            <a:bodyPr lIns="0" tIns="0" rIns="0" bIns="0" rtlCol="0" anchor="t">
              <a:spAutoFit/>
            </a:bodyPr>
            <a:lstStyle/>
            <a:p>
              <a:pPr algn="l">
                <a:lnSpc>
                  <a:spcPts val="8399"/>
                </a:lnSpc>
              </a:pPr>
              <a:r>
                <a:rPr lang="en-US" sz="6999">
                  <a:solidFill>
                    <a:srgbClr val="FFFFFF"/>
                  </a:solidFill>
                  <a:latin typeface="Roboto Bold"/>
                </a:rPr>
                <a:t>Samferdsel</a:t>
              </a:r>
            </a:p>
          </p:txBody>
        </p:sp>
        <p:sp>
          <p:nvSpPr>
            <p:cNvPr id="5" name="TextBox 5"/>
            <p:cNvSpPr txBox="1"/>
            <p:nvPr/>
          </p:nvSpPr>
          <p:spPr>
            <a:xfrm>
              <a:off x="0" y="1743976"/>
              <a:ext cx="12070603" cy="822325"/>
            </a:xfrm>
            <a:prstGeom prst="rect">
              <a:avLst/>
            </a:prstGeom>
          </p:spPr>
          <p:txBody>
            <a:bodyPr lIns="0" tIns="0" rIns="0" bIns="0" rtlCol="0" anchor="t">
              <a:spAutoFit/>
            </a:bodyPr>
            <a:lstStyle/>
            <a:p>
              <a:pPr algn="l">
                <a:lnSpc>
                  <a:spcPts val="4800"/>
                </a:lnSpc>
              </a:pPr>
              <a:endParaRPr/>
            </a:p>
          </p:txBody>
        </p:sp>
      </p:grpSp>
      <p:sp>
        <p:nvSpPr>
          <p:cNvPr id="9" name="Freeform 9"/>
          <p:cNvSpPr/>
          <p:nvPr/>
        </p:nvSpPr>
        <p:spPr>
          <a:xfrm rot="5400000">
            <a:off x="15464442" y="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
        <p:nvSpPr>
          <p:cNvPr id="11" name="Freeform 11"/>
          <p:cNvSpPr/>
          <p:nvPr/>
        </p:nvSpPr>
        <p:spPr>
          <a:xfrm>
            <a:off x="14029890" y="8389797"/>
            <a:ext cx="4258110" cy="1737007"/>
          </a:xfrm>
          <a:custGeom>
            <a:avLst/>
            <a:gdLst/>
            <a:ahLst/>
            <a:cxnLst/>
            <a:rect l="l" t="t" r="r" b="b"/>
            <a:pathLst>
              <a:path w="4258110" h="1737007">
                <a:moveTo>
                  <a:pt x="0" y="0"/>
                </a:moveTo>
                <a:lnTo>
                  <a:pt x="4258110" y="0"/>
                </a:lnTo>
                <a:lnTo>
                  <a:pt x="4258110" y="1737006"/>
                </a:lnTo>
                <a:lnTo>
                  <a:pt x="0" y="1737006"/>
                </a:lnTo>
                <a:lnTo>
                  <a:pt x="0" y="0"/>
                </a:lnTo>
                <a:close/>
              </a:path>
            </a:pathLst>
          </a:custGeom>
          <a:blipFill>
            <a:blip r:embed="rId6"/>
            <a:stretch>
              <a:fillRect r="-193"/>
            </a:stretch>
          </a:blipFill>
        </p:spPr>
        <p:txBody>
          <a:bodyPr/>
          <a:lstStyle/>
          <a:p>
            <a:endParaRPr lang="nb-NO"/>
          </a:p>
        </p:txBody>
      </p:sp>
      <p:sp>
        <p:nvSpPr>
          <p:cNvPr id="12" name="Freeform 12"/>
          <p:cNvSpPr/>
          <p:nvPr/>
        </p:nvSpPr>
        <p:spPr>
          <a:xfrm rot="5400000">
            <a:off x="15616842" y="152400"/>
            <a:ext cx="2823558" cy="2823558"/>
          </a:xfrm>
          <a:custGeom>
            <a:avLst/>
            <a:gdLst/>
            <a:ahLst/>
            <a:cxnLst/>
            <a:rect l="l" t="t" r="r" b="b"/>
            <a:pathLst>
              <a:path w="2823558" h="2823558">
                <a:moveTo>
                  <a:pt x="0" y="0"/>
                </a:moveTo>
                <a:lnTo>
                  <a:pt x="2823558" y="0"/>
                </a:lnTo>
                <a:lnTo>
                  <a:pt x="2823558" y="2823558"/>
                </a:lnTo>
                <a:lnTo>
                  <a:pt x="0" y="2823558"/>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nb-N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0710C6-2940-7FBA-0003-444D6552A482}"/>
              </a:ext>
            </a:extLst>
          </p:cNvPr>
          <p:cNvSpPr>
            <a:spLocks noGrp="1"/>
          </p:cNvSpPr>
          <p:nvPr>
            <p:ph type="title"/>
          </p:nvPr>
        </p:nvSpPr>
        <p:spPr>
          <a:xfrm>
            <a:off x="1257300" y="1038659"/>
            <a:ext cx="15773400" cy="1581150"/>
          </a:xfrm>
        </p:spPr>
        <p:txBody>
          <a:bodyPr anchor="ctr">
            <a:normAutofit/>
          </a:bodyPr>
          <a:lstStyle/>
          <a:p>
            <a:r>
              <a:rPr lang="nb-NO" b="0"/>
              <a:t>Handlingsprogram for fylkesveger 2026-29</a:t>
            </a:r>
          </a:p>
        </p:txBody>
      </p:sp>
      <p:pic>
        <p:nvPicPr>
          <p:cNvPr id="5" name="Bilde 4">
            <a:extLst>
              <a:ext uri="{FF2B5EF4-FFF2-40B4-BE49-F238E27FC236}">
                <a16:creationId xmlns:a16="http://schemas.microsoft.com/office/drawing/2014/main" id="{EBDB1A94-3B80-AEED-5689-E01270C76A66}"/>
              </a:ext>
            </a:extLst>
          </p:cNvPr>
          <p:cNvPicPr>
            <a:picLocks noChangeAspect="1"/>
          </p:cNvPicPr>
          <p:nvPr/>
        </p:nvPicPr>
        <p:blipFill>
          <a:blip r:embed="rId3"/>
          <a:stretch>
            <a:fillRect/>
          </a:stretch>
        </p:blipFill>
        <p:spPr>
          <a:xfrm>
            <a:off x="0" y="3762756"/>
            <a:ext cx="18288000" cy="2761488"/>
          </a:xfrm>
          <a:prstGeom prst="rect">
            <a:avLst/>
          </a:prstGeom>
        </p:spPr>
      </p:pic>
      <p:sp>
        <p:nvSpPr>
          <p:cNvPr id="9" name="TekstSylinder 8">
            <a:extLst>
              <a:ext uri="{FF2B5EF4-FFF2-40B4-BE49-F238E27FC236}">
                <a16:creationId xmlns:a16="http://schemas.microsoft.com/office/drawing/2014/main" id="{4B0CD90F-0E3E-94B4-41CF-93CE326EBA33}"/>
              </a:ext>
            </a:extLst>
          </p:cNvPr>
          <p:cNvSpPr txBox="1"/>
          <p:nvPr/>
        </p:nvSpPr>
        <p:spPr>
          <a:xfrm>
            <a:off x="685800" y="7067026"/>
            <a:ext cx="15240000" cy="923330"/>
          </a:xfrm>
          <a:prstGeom prst="rect">
            <a:avLst/>
          </a:prstGeom>
          <a:noFill/>
        </p:spPr>
        <p:txBody>
          <a:bodyPr wrap="square">
            <a:spAutoFit/>
          </a:bodyPr>
          <a:lstStyle/>
          <a:p>
            <a:r>
              <a:rPr lang="nb-NO"/>
              <a:t>Vi har nå kommet til fase 4 i arbeidet, som omhandler konkretisering av nye prosjekter og sammenstilling av et forslag til samlet handlingsprogram (portefølje). Deretter skal programmet sendes på høring til kommunene og andre samarbeidspartnere. Sluttbehandling i fylkestinget skal etter planen skje i oktober 2025.</a:t>
            </a:r>
          </a:p>
        </p:txBody>
      </p:sp>
    </p:spTree>
    <p:extLst>
      <p:ext uri="{BB962C8B-B14F-4D97-AF65-F5344CB8AC3E}">
        <p14:creationId xmlns:p14="http://schemas.microsoft.com/office/powerpoint/2010/main" val="352843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0710C6-2940-7FBA-0003-444D6552A482}"/>
              </a:ext>
            </a:extLst>
          </p:cNvPr>
          <p:cNvSpPr>
            <a:spLocks noGrp="1"/>
          </p:cNvSpPr>
          <p:nvPr>
            <p:ph type="title"/>
          </p:nvPr>
        </p:nvSpPr>
        <p:spPr>
          <a:xfrm>
            <a:off x="1257300" y="1038659"/>
            <a:ext cx="15773400" cy="1581150"/>
          </a:xfrm>
        </p:spPr>
        <p:txBody>
          <a:bodyPr anchor="ctr">
            <a:normAutofit/>
          </a:bodyPr>
          <a:lstStyle/>
          <a:p>
            <a:r>
              <a:rPr lang="nb-NO" b="0"/>
              <a:t>Handlingsprogram for fylkesveger 2026-29</a:t>
            </a:r>
          </a:p>
        </p:txBody>
      </p:sp>
      <p:sp>
        <p:nvSpPr>
          <p:cNvPr id="11" name="Plassholder for tekst 2">
            <a:extLst>
              <a:ext uri="{FF2B5EF4-FFF2-40B4-BE49-F238E27FC236}">
                <a16:creationId xmlns:a16="http://schemas.microsoft.com/office/drawing/2014/main" id="{D077069A-49A7-A917-6E99-FBE1A3D99B08}"/>
              </a:ext>
            </a:extLst>
          </p:cNvPr>
          <p:cNvSpPr>
            <a:spLocks noGrp="1"/>
          </p:cNvSpPr>
          <p:nvPr>
            <p:ph sz="quarter" idx="16"/>
          </p:nvPr>
        </p:nvSpPr>
        <p:spPr>
          <a:xfrm>
            <a:off x="1274886" y="2857500"/>
            <a:ext cx="6530172" cy="5192486"/>
          </a:xfrm>
        </p:spPr>
        <p:txBody>
          <a:bodyPr>
            <a:normAutofit/>
          </a:bodyPr>
          <a:lstStyle/>
          <a:p>
            <a:pPr marL="0" indent="0">
              <a:lnSpc>
                <a:spcPct val="90000"/>
              </a:lnSpc>
              <a:buNone/>
            </a:pPr>
            <a:r>
              <a:rPr lang="nb-NO" sz="3300"/>
              <a:t>Sak i Hovedutvalget 26.november.</a:t>
            </a:r>
          </a:p>
          <a:p>
            <a:pPr marL="0" indent="0">
              <a:lnSpc>
                <a:spcPct val="90000"/>
              </a:lnSpc>
              <a:buNone/>
            </a:pPr>
            <a:r>
              <a:rPr lang="nb-NO" sz="3300"/>
              <a:t>Delmål, kriterier og økonomi</a:t>
            </a:r>
          </a:p>
          <a:p>
            <a:pPr marL="0" indent="0">
              <a:lnSpc>
                <a:spcPct val="90000"/>
              </a:lnSpc>
              <a:buNone/>
            </a:pPr>
            <a:endParaRPr lang="nb-NO" sz="3200"/>
          </a:p>
          <a:p>
            <a:pPr marL="0" indent="0">
              <a:lnSpc>
                <a:spcPct val="90000"/>
              </a:lnSpc>
              <a:buNone/>
            </a:pPr>
            <a:r>
              <a:rPr lang="nb-NO" sz="3200"/>
              <a:t>Valgt profil: fornying av infrastruktur og vegnett</a:t>
            </a:r>
          </a:p>
          <a:p>
            <a:pPr marL="0" indent="0">
              <a:lnSpc>
                <a:spcPct val="90000"/>
              </a:lnSpc>
              <a:buNone/>
            </a:pPr>
            <a:endParaRPr lang="nb-NO" sz="3300"/>
          </a:p>
        </p:txBody>
      </p:sp>
      <p:pic>
        <p:nvPicPr>
          <p:cNvPr id="4" name="Bilde 3">
            <a:extLst>
              <a:ext uri="{FF2B5EF4-FFF2-40B4-BE49-F238E27FC236}">
                <a16:creationId xmlns:a16="http://schemas.microsoft.com/office/drawing/2014/main" id="{AA95A4CA-2EB5-81D8-9829-20C30B9617A1}"/>
              </a:ext>
            </a:extLst>
          </p:cNvPr>
          <p:cNvPicPr>
            <a:picLocks noChangeAspect="1"/>
          </p:cNvPicPr>
          <p:nvPr/>
        </p:nvPicPr>
        <p:blipFill>
          <a:blip r:embed="rId3"/>
          <a:stretch>
            <a:fillRect/>
          </a:stretch>
        </p:blipFill>
        <p:spPr>
          <a:xfrm>
            <a:off x="7878767" y="2498272"/>
            <a:ext cx="9151933" cy="5695610"/>
          </a:xfrm>
          <a:prstGeom prst="rect">
            <a:avLst/>
          </a:prstGeom>
        </p:spPr>
      </p:pic>
    </p:spTree>
    <p:extLst>
      <p:ext uri="{BB962C8B-B14F-4D97-AF65-F5344CB8AC3E}">
        <p14:creationId xmlns:p14="http://schemas.microsoft.com/office/powerpoint/2010/main" val="2651874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0710C6-2940-7FBA-0003-444D6552A482}"/>
              </a:ext>
            </a:extLst>
          </p:cNvPr>
          <p:cNvSpPr>
            <a:spLocks noGrp="1"/>
          </p:cNvSpPr>
          <p:nvPr>
            <p:ph type="title"/>
          </p:nvPr>
        </p:nvSpPr>
        <p:spPr>
          <a:xfrm>
            <a:off x="1257300" y="1038659"/>
            <a:ext cx="15773400" cy="1581150"/>
          </a:xfrm>
        </p:spPr>
        <p:txBody>
          <a:bodyPr anchor="ctr">
            <a:normAutofit/>
          </a:bodyPr>
          <a:lstStyle/>
          <a:p>
            <a:r>
              <a:rPr lang="nb-NO" b="0"/>
              <a:t>Handlingsprogram for fylkesveger 2026-29</a:t>
            </a:r>
          </a:p>
        </p:txBody>
      </p:sp>
      <p:sp>
        <p:nvSpPr>
          <p:cNvPr id="11" name="Plassholder for tekst 2">
            <a:extLst>
              <a:ext uri="{FF2B5EF4-FFF2-40B4-BE49-F238E27FC236}">
                <a16:creationId xmlns:a16="http://schemas.microsoft.com/office/drawing/2014/main" id="{D077069A-49A7-A917-6E99-FBE1A3D99B08}"/>
              </a:ext>
            </a:extLst>
          </p:cNvPr>
          <p:cNvSpPr>
            <a:spLocks noGrp="1"/>
          </p:cNvSpPr>
          <p:nvPr>
            <p:ph sz="quarter" idx="16"/>
          </p:nvPr>
        </p:nvSpPr>
        <p:spPr>
          <a:xfrm>
            <a:off x="1274885" y="2857500"/>
            <a:ext cx="6878515" cy="5336382"/>
          </a:xfrm>
        </p:spPr>
        <p:txBody>
          <a:bodyPr>
            <a:normAutofit/>
          </a:bodyPr>
          <a:lstStyle/>
          <a:p>
            <a:pPr marL="0" indent="0">
              <a:lnSpc>
                <a:spcPct val="90000"/>
              </a:lnSpc>
              <a:buNone/>
            </a:pPr>
            <a:r>
              <a:rPr lang="nb-NO" sz="3300"/>
              <a:t>Sak i Hovedutvalget 26.november.</a:t>
            </a:r>
          </a:p>
          <a:p>
            <a:pPr marL="0" indent="0">
              <a:lnSpc>
                <a:spcPct val="90000"/>
              </a:lnSpc>
              <a:buNone/>
            </a:pPr>
            <a:r>
              <a:rPr lang="nb-NO" sz="2400"/>
              <a:t>Vi har nå mottatt innspill til nye investeringsprosjekter fra samtlige kommuner. </a:t>
            </a:r>
          </a:p>
          <a:p>
            <a:pPr marL="0" indent="0">
              <a:lnSpc>
                <a:spcPct val="90000"/>
              </a:lnSpc>
              <a:buNone/>
            </a:pPr>
            <a:r>
              <a:rPr lang="nb-NO" sz="2400"/>
              <a:t>Omfanget av innspill pr kommune varierer, fra 2 til 25, totalt omlag 420 prosjekter. </a:t>
            </a:r>
          </a:p>
          <a:p>
            <a:pPr marL="0" indent="0">
              <a:lnSpc>
                <a:spcPct val="90000"/>
              </a:lnSpc>
              <a:buNone/>
            </a:pPr>
            <a:r>
              <a:rPr lang="nb-NO" sz="2400"/>
              <a:t>Kommunene har prioritert hvilke prosjekter som er viktigst for dem. Dette er gjort for hvert programområde.</a:t>
            </a:r>
          </a:p>
          <a:p>
            <a:pPr marL="0" indent="0">
              <a:lnSpc>
                <a:spcPct val="90000"/>
              </a:lnSpc>
              <a:buNone/>
            </a:pPr>
            <a:r>
              <a:rPr lang="nb-NO" sz="2400"/>
              <a:t>Innspillene fordeler seg slik: </a:t>
            </a:r>
          </a:p>
        </p:txBody>
      </p:sp>
      <p:pic>
        <p:nvPicPr>
          <p:cNvPr id="5" name="Bilde 4">
            <a:extLst>
              <a:ext uri="{FF2B5EF4-FFF2-40B4-BE49-F238E27FC236}">
                <a16:creationId xmlns:a16="http://schemas.microsoft.com/office/drawing/2014/main" id="{A93E50F2-EC9D-3737-E9F5-73BC267F8619}"/>
              </a:ext>
            </a:extLst>
          </p:cNvPr>
          <p:cNvPicPr>
            <a:picLocks noChangeAspect="1"/>
          </p:cNvPicPr>
          <p:nvPr/>
        </p:nvPicPr>
        <p:blipFill>
          <a:blip r:embed="rId3"/>
          <a:stretch>
            <a:fillRect/>
          </a:stretch>
        </p:blipFill>
        <p:spPr>
          <a:xfrm>
            <a:off x="8001000" y="2603480"/>
            <a:ext cx="9906000" cy="6019800"/>
          </a:xfrm>
          <a:prstGeom prst="rect">
            <a:avLst/>
          </a:prstGeom>
        </p:spPr>
      </p:pic>
    </p:spTree>
    <p:extLst>
      <p:ext uri="{BB962C8B-B14F-4D97-AF65-F5344CB8AC3E}">
        <p14:creationId xmlns:p14="http://schemas.microsoft.com/office/powerpoint/2010/main" val="3360470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nlandet fylkeskommune ppt mal V4">
  <a:themeElements>
    <a:clrScheme name="Innlandet fylkeskommune">
      <a:dk1>
        <a:srgbClr val="000000"/>
      </a:dk1>
      <a:lt1>
        <a:sysClr val="window" lastClr="FFFFFF"/>
      </a:lt1>
      <a:dk2>
        <a:srgbClr val="005850"/>
      </a:dk2>
      <a:lt2>
        <a:srgbClr val="E7E6E6"/>
      </a:lt2>
      <a:accent1>
        <a:srgbClr val="009D4F"/>
      </a:accent1>
      <a:accent2>
        <a:srgbClr val="0055B8"/>
      </a:accent2>
      <a:accent3>
        <a:srgbClr val="960048"/>
      </a:accent3>
      <a:accent4>
        <a:srgbClr val="FFB600"/>
      </a:accent4>
      <a:accent5>
        <a:srgbClr val="592C82"/>
      </a:accent5>
      <a:accent6>
        <a:srgbClr val="6F7271"/>
      </a:accent6>
      <a:hlink>
        <a:srgbClr val="0070C0"/>
      </a:hlink>
      <a:folHlink>
        <a:srgbClr val="960048"/>
      </a:folHlink>
    </a:clrScheme>
    <a:fontScheme name="Innlandet fylkeskommune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01_Presentasjon_Mal_A_Ny.potx" id="{2DD69819-88EB-47D6-AC59-FC829AC98C92}" vid="{17D01A55-8CA7-475A-B964-6EB219CA42A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3D73AD5766E1849A018467F155D94B6" ma:contentTypeVersion="10" ma:contentTypeDescription="Opprett et nytt dokument." ma:contentTypeScope="" ma:versionID="7b5459f13a458af1a602da50c34cc1cc">
  <xsd:schema xmlns:xsd="http://www.w3.org/2001/XMLSchema" xmlns:xs="http://www.w3.org/2001/XMLSchema" xmlns:p="http://schemas.microsoft.com/office/2006/metadata/properties" xmlns:ns2="05476afe-8bef-49c8-a283-a493477f5dcc" xmlns:ns3="8a1586c3-c249-417c-9e47-c5913d3141cb" targetNamespace="http://schemas.microsoft.com/office/2006/metadata/properties" ma:root="true" ma:fieldsID="2e38343b5be6a4766f725b44ab6ac073" ns2:_="" ns3:_="">
    <xsd:import namespace="05476afe-8bef-49c8-a283-a493477f5dcc"/>
    <xsd:import namespace="8a1586c3-c249-417c-9e47-c5913d3141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76afe-8bef-49c8-a283-a493477f5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1586c3-c249-417c-9e47-c5913d3141cb"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a1586c3-c249-417c-9e47-c5913d3141cb">
      <UserInfo>
        <DisplayName>Finborud, Runa</DisplayName>
        <AccountId>352</AccountId>
        <AccountType/>
      </UserInfo>
      <UserInfo>
        <DisplayName>Sletnes, Randi</DisplayName>
        <AccountId>7</AccountId>
        <AccountType/>
      </UserInfo>
    </SharedWithUsers>
  </documentManagement>
</p:properties>
</file>

<file path=customXml/itemProps1.xml><?xml version="1.0" encoding="utf-8"?>
<ds:datastoreItem xmlns:ds="http://schemas.openxmlformats.org/officeDocument/2006/customXml" ds:itemID="{B3057F35-5108-4DD0-8F08-2485433498A5}">
  <ds:schemaRefs>
    <ds:schemaRef ds:uri="05476afe-8bef-49c8-a283-a493477f5dcc"/>
    <ds:schemaRef ds:uri="8a1586c3-c249-417c-9e47-c5913d3141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1AD4C9-C769-4460-9F85-8DCC0E266654}">
  <ds:schemaRefs>
    <ds:schemaRef ds:uri="http://schemas.microsoft.com/sharepoint/v3/contenttype/forms"/>
  </ds:schemaRefs>
</ds:datastoreItem>
</file>

<file path=customXml/itemProps3.xml><?xml version="1.0" encoding="utf-8"?>
<ds:datastoreItem xmlns:ds="http://schemas.openxmlformats.org/officeDocument/2006/customXml" ds:itemID="{308EC237-5199-4586-9D3C-E6B8B731F5CF}">
  <ds:schemaRefs>
    <ds:schemaRef ds:uri="05476afe-8bef-49c8-a283-a493477f5dcc"/>
    <ds:schemaRef ds:uri="8a1586c3-c249-417c-9e47-c5913d3141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TotalTime>
  <Words>1214</Words>
  <Application>Microsoft Office PowerPoint</Application>
  <PresentationFormat>Egendefinert</PresentationFormat>
  <Paragraphs>97</Paragraphs>
  <Slides>19</Slides>
  <Notes>16</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19</vt:i4>
      </vt:variant>
    </vt:vector>
  </HeadingPairs>
  <TitlesOfParts>
    <vt:vector size="25" baseType="lpstr">
      <vt:lpstr>Roboto</vt:lpstr>
      <vt:lpstr>Arial</vt:lpstr>
      <vt:lpstr>Roboto Bold</vt:lpstr>
      <vt:lpstr>Calibri</vt:lpstr>
      <vt:lpstr>Office Theme</vt:lpstr>
      <vt:lpstr>Innlandet fylkeskommune ppt mal V4</vt:lpstr>
      <vt:lpstr>Orientering fra  Innlandet fylkeskommune</vt:lpstr>
      <vt:lpstr>PowerPoint-presentasjon</vt:lpstr>
      <vt:lpstr>Stadig nye tall på Innlandsstatistikk.no</vt:lpstr>
      <vt:lpstr>Fylkeskommunalt medlemskap og samarbeidsavtale</vt:lpstr>
      <vt:lpstr>Regionale føringer for vind -og solkraft - status</vt:lpstr>
      <vt:lpstr>PowerPoint-presentasjon</vt:lpstr>
      <vt:lpstr>Handlingsprogram for fylkesveger 2026-29</vt:lpstr>
      <vt:lpstr>Handlingsprogram for fylkesveger 2026-29</vt:lpstr>
      <vt:lpstr>Handlingsprogram for fylkesveger 2026-29</vt:lpstr>
      <vt:lpstr>Mobilitetskonferanse i Innlandet:  «Smartere og bedre mobilitet i distriktene»</vt:lpstr>
      <vt:lpstr>PowerPoint-presentasjon</vt:lpstr>
      <vt:lpstr>Skoleregler for Innlandet fylkeskommune – revidering</vt:lpstr>
      <vt:lpstr>Tilstandsrapport for videregående opplæring </vt:lpstr>
      <vt:lpstr>Tilstandsrapport for videregående opplæring </vt:lpstr>
      <vt:lpstr>Framtidig skole- og tilbudsstruktur, lovlighetskontroll</vt:lpstr>
      <vt:lpstr>Framtidig skole- og tilbudsstruktur, lovlighetskontroll</vt:lpstr>
      <vt:lpstr>PowerPoint-presentasjon</vt:lpstr>
      <vt:lpstr>Pilot – Fagskolestudie Skogtekniker</vt:lpstr>
      <vt:lpstr>Kunnskapsgrunnlag om landbruket i Innlandet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Business Presentation</dc:title>
  <dc:creator>Kvaløy, Berit</dc:creator>
  <cp:lastModifiedBy>Sletnes, Randi</cp:lastModifiedBy>
  <cp:revision>2</cp:revision>
  <dcterms:created xsi:type="dcterms:W3CDTF">2006-08-16T00:00:00Z</dcterms:created>
  <dcterms:modified xsi:type="dcterms:W3CDTF">2024-12-04T09:34:34Z</dcterms:modified>
  <dc:identifier>DAF-RHYaoOQ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0x01010063D73AD5766E1849A018467F155D94B6</vt:lpwstr>
  </property>
  <property fmtid="{D5CDD505-2E9C-101B-9397-08002B2CF9AE}" pid="3" name="MediaServiceImageTags">
    <vt:lpwstr/>
  </property>
</Properties>
</file>