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1" r:id="rId5"/>
  </p:sldMasterIdLst>
  <p:notesMasterIdLst>
    <p:notesMasterId r:id="rId18"/>
  </p:notesMasterIdLst>
  <p:sldIdLst>
    <p:sldId id="269" r:id="rId6"/>
    <p:sldId id="260" r:id="rId7"/>
    <p:sldId id="2147199846" r:id="rId8"/>
    <p:sldId id="2147199845" r:id="rId9"/>
    <p:sldId id="262" r:id="rId10"/>
    <p:sldId id="2147199839" r:id="rId11"/>
    <p:sldId id="261" r:id="rId12"/>
    <p:sldId id="2147199837" r:id="rId13"/>
    <p:sldId id="2147199838" r:id="rId14"/>
    <p:sldId id="259" r:id="rId15"/>
    <p:sldId id="2147199889" r:id="rId16"/>
    <p:sldId id="2147199836" r:id="rId17"/>
  </p:sldIdLst>
  <p:sldSz cx="18288000" cy="10287000"/>
  <p:notesSz cx="6858000" cy="9144000"/>
  <p:embeddedFontLs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old" panose="02000000000000000000" pitchFamily="2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D24D8A-6C74-430B-9C4B-037CFFA5F471}" v="7" dt="2025-05-08T20:41:00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8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50269-0584-4B0A-A0D7-9478240C8A00}" type="datetimeFigureOut">
              <a:rPr lang="nb-NO" smtClean="0"/>
              <a:t>09.05.2025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B619F-660A-4969-A608-B945F6C58E2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9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Det benyttes skrogteknologi som minimerer båtenes behov for store batteripakker. Hydrofoilbåter og båter med luftputeteknologi er eksempel på slike skrog der det er bæreplan eller vinger ned i vannet. Når båten øker farten løftes selve båtskroget ut av vannet.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B619F-660A-4969-A608-B945F6C58E2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44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" y="336980"/>
            <a:ext cx="3845504" cy="1567959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690460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800"/>
            <a:ext cx="7827818" cy="4523199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1257300" y="4704998"/>
            <a:ext cx="15773400" cy="1876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5069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1094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01388" y="2810493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1257301" y="281049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06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0" y="336980"/>
            <a:ext cx="3845504" cy="1567959"/>
          </a:xfrm>
          <a:prstGeom prst="rect">
            <a:avLst/>
          </a:prstGeom>
        </p:spPr>
      </p:pic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690460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800"/>
            <a:ext cx="7827818" cy="4523199"/>
          </a:xfrm>
          <a:prstGeom prst="rect">
            <a:avLst/>
          </a:prstGeom>
        </p:spPr>
      </p:pic>
      <p:sp>
        <p:nvSpPr>
          <p:cNvPr id="17" name="Plassholder for tekst 16"/>
          <p:cNvSpPr>
            <a:spLocks noGrp="1"/>
          </p:cNvSpPr>
          <p:nvPr>
            <p:ph type="body" sz="quarter" idx="10"/>
          </p:nvPr>
        </p:nvSpPr>
        <p:spPr>
          <a:xfrm>
            <a:off x="1257300" y="4704998"/>
            <a:ext cx="15773400" cy="18764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4517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8"/>
          <p:cNvSpPr>
            <a:spLocks noGrp="1"/>
          </p:cNvSpPr>
          <p:nvPr>
            <p:ph type="body" sz="quarter" idx="10"/>
          </p:nvPr>
        </p:nvSpPr>
        <p:spPr>
          <a:xfrm>
            <a:off x="1257300" y="2838202"/>
            <a:ext cx="15773400" cy="5346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358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7301" y="2838202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/>
          </p:nvPr>
        </p:nvSpPr>
        <p:spPr>
          <a:xfrm>
            <a:off x="7586663" y="283820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85756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1094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91C49AE3-5B04-3248-AB85-890B9E9B9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01388" y="2810493"/>
            <a:ext cx="5929313" cy="5346588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Plassholder for innhold 3"/>
          <p:cNvSpPr>
            <a:spLocks noGrp="1"/>
          </p:cNvSpPr>
          <p:nvPr>
            <p:ph sz="quarter" idx="15"/>
          </p:nvPr>
        </p:nvSpPr>
        <p:spPr>
          <a:xfrm>
            <a:off x="1257301" y="2810493"/>
            <a:ext cx="9444038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6673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 spal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innhold 3"/>
          <p:cNvSpPr>
            <a:spLocks noGrp="1"/>
          </p:cNvSpPr>
          <p:nvPr>
            <p:ph sz="quarter" idx="15" hasCustomPrompt="1"/>
          </p:nvPr>
        </p:nvSpPr>
        <p:spPr>
          <a:xfrm>
            <a:off x="9349275" y="2838203"/>
            <a:ext cx="7681425" cy="5336382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 err="1"/>
              <a:t>redje</a:t>
            </a:r>
            <a:r>
              <a:rPr lang="nb-NO" dirty="0"/>
              <a:t>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6A173FF9-9E7D-4D6F-9FC8-7799B690E32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57299" y="2838203"/>
            <a:ext cx="7681427" cy="533638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7815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9D901454-00EF-F941-9DEF-C912F468EC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6397" y="1146245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3209E090-8181-0247-8175-FD2288F85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478" y="5634904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BCA700-E822-8546-BA53-CAD38152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79" y="6289315"/>
            <a:ext cx="4339937" cy="168354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bilde 28">
            <a:extLst>
              <a:ext uri="{FF2B5EF4-FFF2-40B4-BE49-F238E27FC236}">
                <a16:creationId xmlns:a16="http://schemas.microsoft.com/office/drawing/2014/main" id="{20746FCF-CD86-9E40-8268-311A3B27A9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3053" y="1191059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6" name="Plassholder for tekst 24">
            <a:extLst>
              <a:ext uri="{FF2B5EF4-FFF2-40B4-BE49-F238E27FC236}">
                <a16:creationId xmlns:a16="http://schemas.microsoft.com/office/drawing/2014/main" id="{B3DDC085-2F7A-1941-9FC5-0F891B697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3053" y="5634470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24768D3A-B4C6-4846-93C7-5FD37A328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73053" y="6309879"/>
            <a:ext cx="4341018" cy="1683543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1" name="Plassholder for bilde 28">
            <a:extLst>
              <a:ext uri="{FF2B5EF4-FFF2-40B4-BE49-F238E27FC236}">
                <a16:creationId xmlns:a16="http://schemas.microsoft.com/office/drawing/2014/main" id="{0BDCBDE5-9EC4-1F42-A694-F170EEB59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939273" y="1184347"/>
            <a:ext cx="4341018" cy="444341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4">
            <a:extLst>
              <a:ext uri="{FF2B5EF4-FFF2-40B4-BE49-F238E27FC236}">
                <a16:creationId xmlns:a16="http://schemas.microsoft.com/office/drawing/2014/main" id="{D12C300D-76CB-DE4E-AB53-CF4F3A56A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939273" y="5634469"/>
            <a:ext cx="4341018" cy="654845"/>
          </a:xfrm>
        </p:spPr>
        <p:txBody>
          <a:bodyPr>
            <a:noAutofit/>
          </a:bodyPr>
          <a:lstStyle>
            <a:lvl1pPr marL="0" indent="0" algn="ctr">
              <a:buNone/>
              <a:defRPr sz="2700"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1C6F9580-4146-5B4D-9F2D-B0FE9E7AD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39710" y="6296025"/>
            <a:ext cx="4341020" cy="1683543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784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8288000" cy="891539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41407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8288000" cy="10286999"/>
          </a:xfrm>
          <a:prstGeom prst="rect">
            <a:avLst/>
          </a:prstGeom>
          <a:solidFill>
            <a:srgbClr val="0057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3" name="Bilde 2" descr="Innlandet fylkeskommune, logo">
            <a:extLst>
              <a:ext uri="{FF2B5EF4-FFF2-40B4-BE49-F238E27FC236}">
                <a16:creationId xmlns:a16="http://schemas.microsoft.com/office/drawing/2014/main" id="{2B608A84-4715-4F48-B249-2305DA853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103" y="1969781"/>
            <a:ext cx="6391794" cy="5328605"/>
          </a:xfrm>
          <a:prstGeom prst="rect">
            <a:avLst/>
          </a:prstGeom>
        </p:spPr>
      </p:pic>
      <p:pic>
        <p:nvPicPr>
          <p:cNvPr id="4" name="Bild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8386"/>
            <a:ext cx="5172075" cy="298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5EE7753-7937-2848-86A7-8DF6CFBED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933006"/>
            <a:ext cx="15773400" cy="158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4CCE55-90BB-6640-8F42-8512B2E6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2550"/>
            <a:ext cx="15773400" cy="534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 dirty="0"/>
              <a:t>Rediger tekststiler i malen
Andre nivå
Tredje nivå
Fjerde nivå
Femte nivå</a:t>
            </a:r>
          </a:p>
        </p:txBody>
      </p:sp>
      <p:sp>
        <p:nvSpPr>
          <p:cNvPr id="5" name="Rektange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929020"/>
            <a:ext cx="18288000" cy="1371834"/>
          </a:xfrm>
          <a:prstGeom prst="rect">
            <a:avLst/>
          </a:prstGeom>
          <a:solidFill>
            <a:srgbClr val="005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700"/>
          </a:p>
        </p:txBody>
      </p:sp>
      <p:pic>
        <p:nvPicPr>
          <p:cNvPr id="7" name="Bilde 6" descr="Innlandet fylkeskommune, logo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9028799"/>
            <a:ext cx="3014663" cy="12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rgbClr val="00574F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1500"/>
        </a:spcBef>
        <a:buClr>
          <a:srgbClr val="00574F"/>
        </a:buClr>
        <a:buSzPct val="130000"/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800" y="3771900"/>
            <a:ext cx="15773400" cy="1581150"/>
          </a:xfrm>
        </p:spPr>
        <p:txBody>
          <a:bodyPr>
            <a:normAutofit fontScale="90000"/>
          </a:bodyPr>
          <a:lstStyle/>
          <a:p>
            <a:r>
              <a:rPr lang="nb-NO" sz="9600" dirty="0"/>
              <a:t>Presentasjon IPR </a:t>
            </a:r>
            <a:br>
              <a:rPr lang="nb-NO" sz="9600" dirty="0"/>
            </a:br>
            <a:r>
              <a:rPr lang="nb-NO" sz="9600" dirty="0"/>
              <a:t>mai 2025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304800" y="5786437"/>
            <a:ext cx="15773400" cy="1876425"/>
          </a:xfrm>
        </p:spPr>
        <p:txBody>
          <a:bodyPr>
            <a:normAutofit/>
          </a:bodyPr>
          <a:lstStyle/>
          <a:p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3848985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556" r="-12055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2823558"/>
            <a:ext cx="9052952" cy="4039276"/>
            <a:chOff x="0" y="0"/>
            <a:chExt cx="12070603" cy="53857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423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Næring og internasjonalt samarbeid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633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D13507-9F16-4E73-68FA-AC73553D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Fasilitering</a:t>
            </a:r>
            <a:r>
              <a:rPr lang="nb-NO" dirty="0"/>
              <a:t> grønn industriutvikling - søknad om fylkeskommunal medfinansiering Interreg. </a:t>
            </a:r>
            <a:endParaRPr lang="nb-NO" sz="2200" dirty="0">
              <a:solidFill>
                <a:srgbClr val="FF0000"/>
              </a:solidFill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8CF4236-3A3C-D981-BAA8-3347525CC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Fylkesutvalget bevilger inntil 1 460 000 kr i medfinansiering av prosjektet «</a:t>
            </a:r>
            <a:r>
              <a:rPr lang="nb-NO" dirty="0" err="1"/>
              <a:t>Fasilitering</a:t>
            </a:r>
            <a:r>
              <a:rPr lang="nb-NO" dirty="0"/>
              <a:t> grønn industriutvikling» i regi av Hamarregionen Utvikling.</a:t>
            </a:r>
          </a:p>
          <a:p>
            <a:r>
              <a:rPr lang="nb-NO" dirty="0"/>
              <a:t>Prosjektets hovedfokus: Styrke regionens evne til å tilrettelegge for næringsetableringer. I stedet for at regionen tilpasser seg bedrifters behov skal det utvikles proaktive strategier for å planlegge og tiltrekke investeringer mer målrettet. </a:t>
            </a:r>
          </a:p>
          <a:p>
            <a:r>
              <a:rPr lang="nb-NO" dirty="0"/>
              <a:t>Samarbeidspartnere: Kommunene Hamar, Løten, Stange, Falun og Borlänge, samt næringsaktører som Heggvin Utvikling, Green </a:t>
            </a:r>
            <a:r>
              <a:rPr lang="nb-NO" dirty="0" err="1"/>
              <a:t>Mountain</a:t>
            </a:r>
            <a:r>
              <a:rPr lang="nb-NO" dirty="0"/>
              <a:t>, </a:t>
            </a:r>
            <a:r>
              <a:rPr lang="nb-NO" dirty="0" err="1"/>
              <a:t>TikTok</a:t>
            </a:r>
            <a:r>
              <a:rPr lang="nb-NO" dirty="0"/>
              <a:t>, </a:t>
            </a:r>
            <a:r>
              <a:rPr lang="nb-NO" dirty="0" err="1"/>
              <a:t>Havila</a:t>
            </a:r>
            <a:r>
              <a:rPr lang="nb-NO" dirty="0"/>
              <a:t> og Nordic Gardens. Innlandet fylkeskommune, Universitetet i Innlandet, NTNU, Dalarna-akademia og innovasjonsmiljøer som Innlandet Science Park og Klosser Innovasjon er også sentrale partnere.</a:t>
            </a:r>
          </a:p>
        </p:txBody>
      </p:sp>
    </p:spTree>
    <p:extLst>
      <p:ext uri="{BB962C8B-B14F-4D97-AF65-F5344CB8AC3E}">
        <p14:creationId xmlns:p14="http://schemas.microsoft.com/office/powerpoint/2010/main" val="151779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6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917" r="-119917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4181137"/>
            <a:ext cx="9052952" cy="1924726"/>
            <a:chOff x="0" y="0"/>
            <a:chExt cx="12070603" cy="25663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Samferdsel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697CE1-B348-F177-C45C-56E75719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sz="5100"/>
              <a:t>Handlingsprogram for fylkesveg 2026-29, høring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C2D57E-6CA5-7081-6CD9-F771F1C3C3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49275" y="2838203"/>
            <a:ext cx="7681425" cy="53363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Forslag til handlingsprogram for fylkesveger 2026-29 sendes på høring til kommuner og andre berørte instanser med </a:t>
            </a:r>
            <a:r>
              <a:rPr lang="nb-NO" b="1" dirty="0"/>
              <a:t>frist 4. juli 2025. </a:t>
            </a:r>
          </a:p>
        </p:txBody>
      </p:sp>
      <p:pic>
        <p:nvPicPr>
          <p:cNvPr id="1026" name="Picture 2" descr="Vei, Hovedvei, Reise, Asfalt, Landskap">
            <a:extLst>
              <a:ext uri="{FF2B5EF4-FFF2-40B4-BE49-F238E27FC236}">
                <a16:creationId xmlns:a16="http://schemas.microsoft.com/office/drawing/2014/main" id="{D774C819-9158-1C62-192A-58C1A2B26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299" y="2933116"/>
            <a:ext cx="7681427" cy="514655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34366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EE9F2D-4E2B-5A4C-C9C3-BF62740F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71475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dirty="0"/>
              <a:t>Hurtigbåt på Mjøsa mellom Gjøvik og Hamar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C5CF2C1-FEA5-41E2-4907-5FB1912CFC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43000" y="1714500"/>
            <a:ext cx="9558339" cy="76962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Vedtak FT april (Sak 43/2025):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. Fylkeskommunedirektøren viderefører arbeidet med å etablere en elektrisk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hurtigbåtforbindelse mellom Gjøvik og Hamar.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2. Det arbeides for at hurtigbåtforbindelsen kan realiseres første halvår 2027.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3. Ordningen innføres som en pilot i en periode på tre år og administrasjonen gjør en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vurdering av om båtene bør kjøpes eller leases.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4. Det arbeides for å få etablert en samfinansieringsmodell med kommunene og næringsliv.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5. Det søkes finansiering gjennom relevante støtteordninger.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6. Saken forelegges fylkestinget for endelig vedtak om igangsetting, samt finansiering.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7. Kaianleggene på Gjøvik og Hamar bør tilrettelegges for el-sykkel og el-spark for videre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mobilitet. Det bør også tilrettelegges for å ta med sykkel, el-sykkel og el-spark ombord.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Betalingsløsning for hurtigbåten bør harmonere med </a:t>
            </a:r>
            <a:r>
              <a:rPr lang="nb-NO" sz="2400" dirty="0" err="1"/>
              <a:t>Entur</a:t>
            </a:r>
            <a:r>
              <a:rPr lang="nb-NO" sz="2400" dirty="0"/>
              <a:t> eller app for el-sykkel.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96C086A-7C38-B078-FE65-C4D5D0BC8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2102F6E-540E-592F-30ED-7C1BEFC290AF}"/>
              </a:ext>
            </a:extLst>
          </p:cNvPr>
          <p:cNvSpPr txBox="1"/>
          <p:nvPr/>
        </p:nvSpPr>
        <p:spPr>
          <a:xfrm>
            <a:off x="12115800" y="818931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AI generert eksempel på hurtigbåt med luftputer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4318739-6678-5B5A-C3F4-42C54BBC3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200" y="1866900"/>
            <a:ext cx="6553200" cy="6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236" r="-12023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3880833"/>
            <a:ext cx="9052952" cy="2982001"/>
            <a:chOff x="0" y="0"/>
            <a:chExt cx="12070603" cy="39760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282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Kompetanse og tannhelse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536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299C87-C718-410F-B975-9B84EDCF1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dirty="0"/>
              <a:t>Tilbudsstrukturen vedtatt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07EAC6-B651-7A8C-F204-5D21FA8EEA7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49275" y="2838203"/>
            <a:ext cx="7681425" cy="5336382"/>
          </a:xfrm>
        </p:spPr>
        <p:txBody>
          <a:bodyPr>
            <a:normAutofit/>
          </a:bodyPr>
          <a:lstStyle/>
          <a:p>
            <a:r>
              <a:rPr lang="nb-NO" dirty="0"/>
              <a:t>Tilbudsstrukturen for videregående opplæring i Innlandet fylkeskommune skoleåret 2025-2026 - Fastsetting av endelig tilbud </a:t>
            </a:r>
          </a:p>
          <a:p>
            <a:r>
              <a:rPr lang="nb-NO" dirty="0"/>
              <a:t>For skolene i  Hamarregionen opprettholdes tilbudene.</a:t>
            </a:r>
          </a:p>
        </p:txBody>
      </p:sp>
      <p:pic>
        <p:nvPicPr>
          <p:cNvPr id="2050" name="Picture 2" descr="Education. Stack of books with laptop on wooden table Book Stock Photo">
            <a:extLst>
              <a:ext uri="{FF2B5EF4-FFF2-40B4-BE49-F238E27FC236}">
                <a16:creationId xmlns:a16="http://schemas.microsoft.com/office/drawing/2014/main" id="{B0879A04-C358-3EBE-E7DB-BB4163E4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7299" y="2942718"/>
            <a:ext cx="7681427" cy="512735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12464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993" y="-304801"/>
            <a:ext cx="4803653" cy="10896602"/>
          </a:xfrm>
          <a:custGeom>
            <a:avLst/>
            <a:gdLst/>
            <a:ahLst/>
            <a:cxnLst/>
            <a:rect l="l" t="t" r="r" b="b"/>
            <a:pathLst>
              <a:path w="4803653" h="10896602">
                <a:moveTo>
                  <a:pt x="0" y="0"/>
                </a:moveTo>
                <a:lnTo>
                  <a:pt x="4803653" y="0"/>
                </a:lnTo>
                <a:lnTo>
                  <a:pt x="4803653" y="10896602"/>
                </a:lnTo>
                <a:lnTo>
                  <a:pt x="0" y="10896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917" r="-119917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>
            <a:off x="7105993" y="4938108"/>
            <a:ext cx="9052952" cy="1924726"/>
            <a:chOff x="0" y="0"/>
            <a:chExt cx="12070603" cy="25663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2070603" cy="1419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99"/>
                </a:lnSpc>
              </a:pPr>
              <a:r>
                <a:rPr lang="en-US" sz="6999">
                  <a:solidFill>
                    <a:srgbClr val="FFFFFF"/>
                  </a:solidFill>
                  <a:latin typeface="Roboto Bold"/>
                </a:rPr>
                <a:t>Kultur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743976"/>
              <a:ext cx="12070603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3698804" y="8006121"/>
            <a:ext cx="2280879" cy="2280879"/>
          </a:xfrm>
          <a:custGeom>
            <a:avLst/>
            <a:gdLst/>
            <a:ahLst/>
            <a:cxnLst/>
            <a:rect l="l" t="t" r="r" b="b"/>
            <a:pathLst>
              <a:path w="2280879" h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 rot="-5400000">
            <a:off x="0" y="1125645"/>
            <a:ext cx="1189415" cy="1189415"/>
          </a:xfrm>
          <a:custGeom>
            <a:avLst/>
            <a:gdLst/>
            <a:ahLst/>
            <a:cxnLst/>
            <a:rect l="l" t="t" r="r" b="b"/>
            <a:pathLst>
              <a:path w="1189415" h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 rot="-5400000">
            <a:off x="3984090" y="270491"/>
            <a:ext cx="855154" cy="855154"/>
          </a:xfrm>
          <a:custGeom>
            <a:avLst/>
            <a:gdLst/>
            <a:ahLst/>
            <a:cxnLst/>
            <a:rect l="l" t="t" r="r" b="b"/>
            <a:pathLst>
              <a:path w="855154" h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 rot="5400000">
            <a:off x="15464442" y="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11078593" y="9537554"/>
            <a:ext cx="666849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spc="144">
                <a:solidFill>
                  <a:srgbClr val="05445E"/>
                </a:solidFill>
                <a:latin typeface="Roboto"/>
              </a:rPr>
              <a:t>Bijou Solutions, Inc. | 2020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029890" y="8389797"/>
            <a:ext cx="4258110" cy="1737007"/>
          </a:xfrm>
          <a:custGeom>
            <a:avLst/>
            <a:gdLst/>
            <a:ahLst/>
            <a:cxnLst/>
            <a:rect l="l" t="t" r="r" b="b"/>
            <a:pathLst>
              <a:path w="4258110" h="1737007">
                <a:moveTo>
                  <a:pt x="0" y="0"/>
                </a:moveTo>
                <a:lnTo>
                  <a:pt x="4258110" y="0"/>
                </a:lnTo>
                <a:lnTo>
                  <a:pt x="4258110" y="1737006"/>
                </a:lnTo>
                <a:lnTo>
                  <a:pt x="0" y="1737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 rot="5400000">
            <a:off x="15616842" y="152400"/>
            <a:ext cx="2823558" cy="2823558"/>
          </a:xfrm>
          <a:custGeom>
            <a:avLst/>
            <a:gdLst/>
            <a:ahLst/>
            <a:cxnLst/>
            <a:rect l="l" t="t" r="r" b="b"/>
            <a:pathLst>
              <a:path w="2823558" h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21" b="-121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CDB5E8-3207-592E-EB12-9A805027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038659"/>
            <a:ext cx="15773400" cy="1581150"/>
          </a:xfrm>
        </p:spPr>
        <p:txBody>
          <a:bodyPr anchor="ctr">
            <a:normAutofit/>
          </a:bodyPr>
          <a:lstStyle/>
          <a:p>
            <a:r>
              <a:rPr lang="nb-NO" dirty="0"/>
              <a:t>Frivillighetsstrategi på høring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9595A9-27B6-FE64-6951-E00CE2D8BD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349275" y="2838203"/>
            <a:ext cx="7681425" cy="533638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600"/>
              <a:t>Ny frivillighetsstrategi er sendt ut på høring, med høringsfrist 30.06.2025.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600"/>
              <a:t>Strategien legges fram for fylkestinget til behandling i oktober 2025.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600"/>
              <a:t>I utarbeidelsen av frivillighetsstrategien har det vært lagt stor vekt på å få innspill fra frivillige lag og organisasjoner.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600"/>
              <a:t>Det ble sendt ut en spørreundersøkelse til 390 frivillige organisasjoner i Innlandet.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600"/>
              <a:t>I september 2024 ble det gjennomført et innspillseminar hvor det frivillige feltet ble inviter</a:t>
            </a:r>
          </a:p>
        </p:txBody>
      </p:sp>
      <p:pic>
        <p:nvPicPr>
          <p:cNvPr id="3074" name="Picture 2" descr="Hender, Ramme, Grense, Hjerte, Samarbeid">
            <a:extLst>
              <a:ext uri="{FF2B5EF4-FFF2-40B4-BE49-F238E27FC236}">
                <a16:creationId xmlns:a16="http://schemas.microsoft.com/office/drawing/2014/main" id="{9D339EEA-DE9E-F55C-0C8A-0CD7B0964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5097" y="2838203"/>
            <a:ext cx="5945830" cy="533638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9848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C704AC-EBBD-5311-26E0-E678002E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Tildeling idrettsarrangementer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94EBC2-FAE0-853E-607F-B952022BAD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dirty="0"/>
              <a:t>Hovedutvalg for kultur gjør følgende tildeling av til sammen 2 565 000 kroner til 23 idrettsarrangementer for perioden juni-desember:</a:t>
            </a:r>
          </a:p>
          <a:p>
            <a:pPr marL="0" indent="0">
              <a:buNone/>
            </a:pPr>
            <a:r>
              <a:rPr lang="nb-NO" b="1" dirty="0"/>
              <a:t>Hamarregionen:</a:t>
            </a:r>
          </a:p>
          <a:p>
            <a:pPr marL="0" indent="0">
              <a:buNone/>
            </a:pPr>
            <a:r>
              <a:rPr lang="nb-NO" dirty="0"/>
              <a:t>Seniorlandsfinale motorsport NMK Hamar kr. 320 000</a:t>
            </a:r>
          </a:p>
          <a:p>
            <a:pPr marL="0" indent="0">
              <a:buNone/>
            </a:pPr>
            <a:r>
              <a:rPr lang="nb-NO" dirty="0"/>
              <a:t>Storhamar cup Storhamar håndball  kr.130 000</a:t>
            </a:r>
          </a:p>
          <a:p>
            <a:pPr marL="0" indent="0">
              <a:buNone/>
            </a:pPr>
            <a:r>
              <a:rPr lang="nb-NO" dirty="0"/>
              <a:t>OBOS-turneringen fotball Storhamar IL fotball 90 000</a:t>
            </a:r>
          </a:p>
          <a:p>
            <a:pPr marL="0" indent="0">
              <a:buNone/>
            </a:pPr>
            <a:r>
              <a:rPr lang="nb-NO" dirty="0"/>
              <a:t>Nasjonalt sykkelritt Ottestad IL, sykkel 49 000</a:t>
            </a:r>
          </a:p>
          <a:p>
            <a:pPr marL="0" indent="0">
              <a:buNone/>
            </a:pPr>
            <a:r>
              <a:rPr lang="nb-NO" dirty="0"/>
              <a:t>NM-kjøring Hedemarken </a:t>
            </a:r>
            <a:r>
              <a:rPr lang="nb-NO" dirty="0" err="1"/>
              <a:t>Rideklubb</a:t>
            </a:r>
            <a:r>
              <a:rPr lang="nb-NO" dirty="0"/>
              <a:t> 45 000</a:t>
            </a:r>
          </a:p>
          <a:p>
            <a:pPr marL="0" indent="0">
              <a:buNone/>
            </a:pPr>
            <a:r>
              <a:rPr lang="nn-NO" dirty="0" err="1"/>
              <a:t>Ungdomsarr</a:t>
            </a:r>
            <a:r>
              <a:rPr lang="nn-NO" dirty="0"/>
              <a:t>. i styrkeløft Brumunddal </a:t>
            </a:r>
            <a:r>
              <a:rPr lang="nn-NO" dirty="0" err="1"/>
              <a:t>atletklubb</a:t>
            </a:r>
            <a:r>
              <a:rPr lang="nn-NO" dirty="0"/>
              <a:t> 40 000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4473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nlandet fylkeskommune ppt mal V4">
  <a:themeElements>
    <a:clrScheme name="Innlandet fylkeskommune">
      <a:dk1>
        <a:srgbClr val="000000"/>
      </a:dk1>
      <a:lt1>
        <a:sysClr val="window" lastClr="FFFFFF"/>
      </a:lt1>
      <a:dk2>
        <a:srgbClr val="005850"/>
      </a:dk2>
      <a:lt2>
        <a:srgbClr val="E7E6E6"/>
      </a:lt2>
      <a:accent1>
        <a:srgbClr val="009D4F"/>
      </a:accent1>
      <a:accent2>
        <a:srgbClr val="0055B8"/>
      </a:accent2>
      <a:accent3>
        <a:srgbClr val="960048"/>
      </a:accent3>
      <a:accent4>
        <a:srgbClr val="FFB600"/>
      </a:accent4>
      <a:accent5>
        <a:srgbClr val="592C82"/>
      </a:accent5>
      <a:accent6>
        <a:srgbClr val="6F7271"/>
      </a:accent6>
      <a:hlink>
        <a:srgbClr val="0070C0"/>
      </a:hlink>
      <a:folHlink>
        <a:srgbClr val="960048"/>
      </a:folHlink>
    </a:clrScheme>
    <a:fontScheme name="Innlandet fylkeskommune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01_Presentasjon_Mal_A_Ny.potx" id="{2DD69819-88EB-47D6-AC59-FC829AC98C92}" vid="{17D01A55-8CA7-475A-B964-6EB219CA42A8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73AD5766E1849A018467F155D94B6" ma:contentTypeVersion="10" ma:contentTypeDescription="Opprett et nytt dokument." ma:contentTypeScope="" ma:versionID="7b5459f13a458af1a602da50c34cc1cc">
  <xsd:schema xmlns:xsd="http://www.w3.org/2001/XMLSchema" xmlns:xs="http://www.w3.org/2001/XMLSchema" xmlns:p="http://schemas.microsoft.com/office/2006/metadata/properties" xmlns:ns2="05476afe-8bef-49c8-a283-a493477f5dcc" xmlns:ns3="8a1586c3-c249-417c-9e47-c5913d3141cb" targetNamespace="http://schemas.microsoft.com/office/2006/metadata/properties" ma:root="true" ma:fieldsID="2e38343b5be6a4766f725b44ab6ac073" ns2:_="" ns3:_="">
    <xsd:import namespace="05476afe-8bef-49c8-a283-a493477f5dcc"/>
    <xsd:import namespace="8a1586c3-c249-417c-9e47-c5913d3141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76afe-8bef-49c8-a283-a493477f5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1586c3-c249-417c-9e47-c5913d3141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1586c3-c249-417c-9e47-c5913d3141cb">
      <UserInfo>
        <DisplayName>Finborud, Runa</DisplayName>
        <AccountId>352</AccountId>
        <AccountType/>
      </UserInfo>
      <UserInfo>
        <DisplayName>Sletnes, Randi</DisplayName>
        <AccountId>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3057F35-5108-4DD0-8F08-248543349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76afe-8bef-49c8-a283-a493477f5dcc"/>
    <ds:schemaRef ds:uri="8a1586c3-c249-417c-9e47-c5913d3141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1AD4C9-C769-4460-9F85-8DCC0E2666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8EC237-5199-4586-9D3C-E6B8B731F5CF}">
  <ds:schemaRefs>
    <ds:schemaRef ds:uri="8a1586c3-c249-417c-9e47-c5913d3141cb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05476afe-8bef-49c8-a283-a493477f5d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547</Words>
  <Application>Microsoft Office PowerPoint</Application>
  <PresentationFormat>Egendefinert</PresentationFormat>
  <Paragraphs>49</Paragraphs>
  <Slides>12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Arial</vt:lpstr>
      <vt:lpstr>Roboto Bold</vt:lpstr>
      <vt:lpstr>Roboto</vt:lpstr>
      <vt:lpstr>Calibri</vt:lpstr>
      <vt:lpstr>Office Theme</vt:lpstr>
      <vt:lpstr>Innlandet fylkeskommune ppt mal V4</vt:lpstr>
      <vt:lpstr>Presentasjon IPR  mai 2025</vt:lpstr>
      <vt:lpstr>PowerPoint-presentasjon</vt:lpstr>
      <vt:lpstr>Handlingsprogram for fylkesveg 2026-29, høring</vt:lpstr>
      <vt:lpstr>Hurtigbåt på Mjøsa mellom Gjøvik og Hamar</vt:lpstr>
      <vt:lpstr>PowerPoint-presentasjon</vt:lpstr>
      <vt:lpstr>Tilbudsstrukturen vedtatt</vt:lpstr>
      <vt:lpstr>PowerPoint-presentasjon</vt:lpstr>
      <vt:lpstr>Frivillighetsstrategi på høring</vt:lpstr>
      <vt:lpstr>Tildeling idrettsarrangementer</vt:lpstr>
      <vt:lpstr>PowerPoint-presentasjon</vt:lpstr>
      <vt:lpstr>Fasilitering grønn industriutvikling - søknad om fylkeskommunal medfinansiering Interreg.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Business Presentation</dc:title>
  <dc:creator>Kvaløy, Berit</dc:creator>
  <cp:lastModifiedBy>Ekseth, Joakim</cp:lastModifiedBy>
  <cp:revision>24</cp:revision>
  <dcterms:created xsi:type="dcterms:W3CDTF">2006-08-16T00:00:00Z</dcterms:created>
  <dcterms:modified xsi:type="dcterms:W3CDTF">2025-05-09T11:53:23Z</dcterms:modified>
  <dc:identifier>DAF-RHYaoOQ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0x01010063D73AD5766E1849A018467F155D94B6</vt:lpwstr>
  </property>
  <property fmtid="{D5CDD505-2E9C-101B-9397-08002B2CF9AE}" pid="3" name="MediaServiceImageTags">
    <vt:lpwstr/>
  </property>
</Properties>
</file>